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1" r:id="rId2"/>
  </p:sldMasterIdLst>
  <p:notesMasterIdLst>
    <p:notesMasterId r:id="rId39"/>
  </p:notesMasterIdLst>
  <p:handoutMasterIdLst>
    <p:handoutMasterId r:id="rId40"/>
  </p:handoutMasterIdLst>
  <p:sldIdLst>
    <p:sldId id="256" r:id="rId3"/>
    <p:sldId id="268" r:id="rId4"/>
    <p:sldId id="418" r:id="rId5"/>
    <p:sldId id="420" r:id="rId6"/>
    <p:sldId id="297" r:id="rId7"/>
    <p:sldId id="285" r:id="rId8"/>
    <p:sldId id="314" r:id="rId9"/>
    <p:sldId id="290" r:id="rId10"/>
    <p:sldId id="318" r:id="rId11"/>
    <p:sldId id="296" r:id="rId12"/>
    <p:sldId id="284" r:id="rId13"/>
    <p:sldId id="444" r:id="rId14"/>
    <p:sldId id="473" r:id="rId15"/>
    <p:sldId id="475" r:id="rId16"/>
    <p:sldId id="445" r:id="rId17"/>
    <p:sldId id="478" r:id="rId18"/>
    <p:sldId id="449" r:id="rId19"/>
    <p:sldId id="450" r:id="rId20"/>
    <p:sldId id="451" r:id="rId21"/>
    <p:sldId id="452" r:id="rId22"/>
    <p:sldId id="479" r:id="rId23"/>
    <p:sldId id="436" r:id="rId24"/>
    <p:sldId id="463" r:id="rId25"/>
    <p:sldId id="464" r:id="rId26"/>
    <p:sldId id="430" r:id="rId27"/>
    <p:sldId id="427" r:id="rId28"/>
    <p:sldId id="280" r:id="rId29"/>
    <p:sldId id="480" r:id="rId30"/>
    <p:sldId id="381" r:id="rId31"/>
    <p:sldId id="322" r:id="rId32"/>
    <p:sldId id="277" r:id="rId33"/>
    <p:sldId id="371" r:id="rId34"/>
    <p:sldId id="275" r:id="rId35"/>
    <p:sldId id="274" r:id="rId36"/>
    <p:sldId id="323" r:id="rId37"/>
    <p:sldId id="471" r:id="rId38"/>
  </p:sldIdLst>
  <p:sldSz cx="9144000" cy="6858000" type="screen4x3"/>
  <p:notesSz cx="7010400" cy="92964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3100" autoAdjust="0"/>
  </p:normalViewPr>
  <p:slideViewPr>
    <p:cSldViewPr>
      <p:cViewPr varScale="1">
        <p:scale>
          <a:sx n="73" d="100"/>
          <a:sy n="73" d="100"/>
        </p:scale>
        <p:origin x="-1704" y="-72"/>
      </p:cViewPr>
      <p:guideLst>
        <p:guide orient="horz" pos="2160"/>
        <p:guide pos="2880"/>
      </p:guideLst>
    </p:cSldViewPr>
  </p:slideViewPr>
  <p:notesTextViewPr>
    <p:cViewPr>
      <p:scale>
        <a:sx n="100" d="100"/>
        <a:sy n="100" d="100"/>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smtClean="0"/>
              <a:t>AI/AN STD Rates for</a:t>
            </a:r>
            <a:r>
              <a:rPr lang="en-US" sz="2400" baseline="0" dirty="0" smtClean="0"/>
              <a:t> </a:t>
            </a:r>
            <a:r>
              <a:rPr lang="en-US" sz="2400" dirty="0" smtClean="0"/>
              <a:t>OR, WA, </a:t>
            </a:r>
            <a:r>
              <a:rPr lang="en-US" sz="2400" dirty="0" smtClean="0"/>
              <a:t>ID - 2009</a:t>
            </a:r>
            <a:endParaRPr lang="en-US" sz="2400" dirty="0"/>
          </a:p>
        </c:rich>
      </c:tx>
      <c:layout/>
      <c:overlay val="0"/>
    </c:title>
    <c:autoTitleDeleted val="0"/>
    <c:plotArea>
      <c:layout/>
      <c:barChart>
        <c:barDir val="col"/>
        <c:grouping val="clustered"/>
        <c:varyColors val="0"/>
        <c:ser>
          <c:idx val="0"/>
          <c:order val="0"/>
          <c:tx>
            <c:strRef>
              <c:f>Sheet1!$B$1</c:f>
              <c:strCache>
                <c:ptCount val="1"/>
                <c:pt idx="0">
                  <c:v>Series 1</c:v>
                </c:pt>
              </c:strCache>
            </c:strRef>
          </c:tx>
          <c:invertIfNegative val="0"/>
          <c:dLbls>
            <c:dLblPos val="outEnd"/>
            <c:showLegendKey val="0"/>
            <c:showVal val="1"/>
            <c:showCatName val="0"/>
            <c:showSerName val="0"/>
            <c:showPercent val="0"/>
            <c:showBubbleSize val="0"/>
            <c:showLeaderLines val="0"/>
          </c:dLbls>
          <c:cat>
            <c:strRef>
              <c:f>Sheet1!$A$2:$A$5</c:f>
              <c:strCache>
                <c:ptCount val="4"/>
                <c:pt idx="0">
                  <c:v>Chlamydia</c:v>
                </c:pt>
                <c:pt idx="1">
                  <c:v>Gonorrhea</c:v>
                </c:pt>
                <c:pt idx="2">
                  <c:v>P&amp;S Syphilis</c:v>
                </c:pt>
                <c:pt idx="3">
                  <c:v>HIV/AIDS</c:v>
                </c:pt>
              </c:strCache>
            </c:strRef>
          </c:cat>
          <c:val>
            <c:numRef>
              <c:f>Sheet1!$B$2:$B$5</c:f>
              <c:numCache>
                <c:formatCode>General</c:formatCode>
                <c:ptCount val="4"/>
                <c:pt idx="0">
                  <c:v>1050</c:v>
                </c:pt>
                <c:pt idx="1">
                  <c:v>47</c:v>
                </c:pt>
                <c:pt idx="2">
                  <c:v>1</c:v>
                </c:pt>
                <c:pt idx="3">
                  <c:v>10</c:v>
                </c:pt>
              </c:numCache>
            </c:numRef>
          </c:val>
        </c:ser>
        <c:dLbls>
          <c:showLegendKey val="0"/>
          <c:showVal val="0"/>
          <c:showCatName val="0"/>
          <c:showSerName val="0"/>
          <c:showPercent val="0"/>
          <c:showBubbleSize val="0"/>
        </c:dLbls>
        <c:gapWidth val="150"/>
        <c:axId val="131163648"/>
        <c:axId val="43776192"/>
      </c:barChart>
      <c:catAx>
        <c:axId val="131163648"/>
        <c:scaling>
          <c:orientation val="minMax"/>
        </c:scaling>
        <c:delete val="0"/>
        <c:axPos val="b"/>
        <c:majorTickMark val="out"/>
        <c:minorTickMark val="none"/>
        <c:tickLblPos val="nextTo"/>
        <c:crossAx val="43776192"/>
        <c:crosses val="autoZero"/>
        <c:auto val="1"/>
        <c:lblAlgn val="ctr"/>
        <c:lblOffset val="100"/>
        <c:noMultiLvlLbl val="0"/>
      </c:catAx>
      <c:valAx>
        <c:axId val="43776192"/>
        <c:scaling>
          <c:orientation val="minMax"/>
        </c:scaling>
        <c:delete val="0"/>
        <c:axPos val="l"/>
        <c:majorGridlines/>
        <c:numFmt formatCode="General" sourceLinked="1"/>
        <c:majorTickMark val="out"/>
        <c:minorTickMark val="none"/>
        <c:tickLblPos val="nextTo"/>
        <c:crossAx val="1311636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1"/>
          <c:order val="1"/>
          <c:spPr>
            <a:solidFill>
              <a:schemeClr val="accent1">
                <a:lumMod val="75000"/>
              </a:schemeClr>
            </a:solidFill>
          </c:spPr>
          <c:dPt>
            <c:idx val="0"/>
            <c:bubble3D val="0"/>
            <c:spPr>
              <a:solidFill>
                <a:schemeClr val="bg2">
                  <a:lumMod val="25000"/>
                </a:schemeClr>
              </a:solidFill>
            </c:spPr>
          </c:dPt>
          <c:cat>
            <c:strRef>
              <c:f>Sheet1!$A$2:$A$3</c:f>
              <c:strCache>
                <c:ptCount val="2"/>
                <c:pt idx="0">
                  <c:v>Male</c:v>
                </c:pt>
                <c:pt idx="1">
                  <c:v>Female</c:v>
                </c:pt>
              </c:strCache>
            </c:strRef>
          </c:cat>
          <c:val>
            <c:numRef>
              <c:f>Sheet1!$B$2:$B$3</c:f>
              <c:numCache>
                <c:formatCode>General</c:formatCode>
                <c:ptCount val="2"/>
                <c:pt idx="0">
                  <c:v>66.599999999999994</c:v>
                </c:pt>
                <c:pt idx="1">
                  <c:v>33.300000000000004</c:v>
                </c:pt>
              </c:numCache>
            </c:numRef>
          </c:val>
        </c:ser>
        <c:ser>
          <c:idx val="0"/>
          <c:order val="0"/>
          <c:tx>
            <c:strRef>
              <c:f>Sheet1!$B$1</c:f>
              <c:strCache>
                <c:ptCount val="1"/>
                <c:pt idx="0">
                  <c:v>New HIV Diagnoses</c:v>
                </c:pt>
              </c:strCache>
            </c:strRef>
          </c:tx>
          <c:cat>
            <c:strRef>
              <c:f>Sheet1!$A$2:$A$3</c:f>
              <c:strCache>
                <c:ptCount val="2"/>
                <c:pt idx="0">
                  <c:v>Male</c:v>
                </c:pt>
                <c:pt idx="1">
                  <c:v>Female</c:v>
                </c:pt>
              </c:strCache>
            </c:strRef>
          </c:cat>
          <c:val>
            <c:numRef>
              <c:f>Sheet1!$B$2:$B$3</c:f>
              <c:numCache>
                <c:formatCode>General</c:formatCode>
                <c:ptCount val="2"/>
                <c:pt idx="0">
                  <c:v>66.599999999999994</c:v>
                </c:pt>
                <c:pt idx="1">
                  <c:v>33.300000000000004</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69436314564453028"/>
          <c:y val="0.31178817087519312"/>
          <c:w val="0.28676892982716862"/>
          <c:h val="0.33044664675536323"/>
        </c:manualLayout>
      </c:layout>
      <c:overlay val="0"/>
      <c:txPr>
        <a:bodyPr/>
        <a:lstStyle/>
        <a:p>
          <a:pPr>
            <a:defRPr sz="20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4">
                  <a:lumMod val="60000"/>
                  <a:lumOff val="40000"/>
                </a:schemeClr>
              </a:solidFill>
            </c:spPr>
          </c:dPt>
          <c:dPt>
            <c:idx val="1"/>
            <c:bubble3D val="0"/>
            <c:spPr>
              <a:solidFill>
                <a:schemeClr val="accent5">
                  <a:lumMod val="75000"/>
                </a:schemeClr>
              </a:solidFill>
            </c:spPr>
          </c:dPt>
          <c:cat>
            <c:strRef>
              <c:f>Sheet1!$A$2:$A$3</c:f>
              <c:strCache>
                <c:ptCount val="2"/>
                <c:pt idx="0">
                  <c:v>Adult</c:v>
                </c:pt>
                <c:pt idx="1">
                  <c:v>Teens &amp; Young Adults</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68254860503548165"/>
          <c:y val="0.32591484958611017"/>
          <c:w val="0.3091667817838582"/>
          <c:h val="0.3855244296386045"/>
        </c:manualLayout>
      </c:layout>
      <c:overlay val="0"/>
      <c:txPr>
        <a:bodyPr/>
        <a:lstStyle/>
        <a:p>
          <a:pPr>
            <a:defRPr sz="20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D13A0-DE57-4BA1-9A5B-5C023D3914F2}" type="doc">
      <dgm:prSet loTypeId="urn:microsoft.com/office/officeart/2005/8/layout/chart3" loCatId="relationship" qsTypeId="urn:microsoft.com/office/officeart/2005/8/quickstyle/simple1" qsCatId="simple" csTypeId="urn:microsoft.com/office/officeart/2005/8/colors/accent1_2" csCatId="accent1" phldr="1"/>
      <dgm:spPr/>
    </dgm:pt>
    <dgm:pt modelId="{EAAFF2A6-6DEA-488B-95C4-5813622C2F66}">
      <dgm:prSet phldrT="[Text]"/>
      <dgm:spPr/>
      <dgm:t>
        <a:bodyPr/>
        <a:lstStyle/>
        <a:p>
          <a:r>
            <a:rPr lang="en-US" dirty="0" smtClean="0"/>
            <a:t>Skin-to-Skin Contact</a:t>
          </a:r>
          <a:endParaRPr lang="en-US" dirty="0"/>
        </a:p>
      </dgm:t>
    </dgm:pt>
    <dgm:pt modelId="{56AF2B05-5B97-4B1E-8E26-8C2B46611049}" type="parTrans" cxnId="{E2E5E9E0-D10A-44B4-8809-BF4C84104BA4}">
      <dgm:prSet/>
      <dgm:spPr/>
      <dgm:t>
        <a:bodyPr/>
        <a:lstStyle/>
        <a:p>
          <a:endParaRPr lang="en-US"/>
        </a:p>
      </dgm:t>
    </dgm:pt>
    <dgm:pt modelId="{F99B0874-48E6-46CD-8298-ED6FDCBCA662}" type="sibTrans" cxnId="{E2E5E9E0-D10A-44B4-8809-BF4C84104BA4}">
      <dgm:prSet/>
      <dgm:spPr/>
      <dgm:t>
        <a:bodyPr/>
        <a:lstStyle/>
        <a:p>
          <a:endParaRPr lang="en-US"/>
        </a:p>
      </dgm:t>
    </dgm:pt>
    <dgm:pt modelId="{C0A266CE-40E7-43E3-B4C5-40F2515B1F67}">
      <dgm:prSet phldrT="[Text]"/>
      <dgm:spPr/>
      <dgm:t>
        <a:bodyPr/>
        <a:lstStyle/>
        <a:p>
          <a:r>
            <a:rPr lang="en-US" dirty="0" smtClean="0"/>
            <a:t>Sexual Fluids</a:t>
          </a:r>
          <a:endParaRPr lang="en-US" dirty="0"/>
        </a:p>
      </dgm:t>
    </dgm:pt>
    <dgm:pt modelId="{56524A4B-EDDB-4AFB-8BFA-7C0E020CAB6C}" type="parTrans" cxnId="{5F0C7C40-9F99-48AD-BDCA-31A7FC2E0C1D}">
      <dgm:prSet/>
      <dgm:spPr/>
      <dgm:t>
        <a:bodyPr/>
        <a:lstStyle/>
        <a:p>
          <a:endParaRPr lang="en-US"/>
        </a:p>
      </dgm:t>
    </dgm:pt>
    <dgm:pt modelId="{D8274D6A-1AD5-4F78-A507-1452371603DF}" type="sibTrans" cxnId="{5F0C7C40-9F99-48AD-BDCA-31A7FC2E0C1D}">
      <dgm:prSet/>
      <dgm:spPr/>
      <dgm:t>
        <a:bodyPr/>
        <a:lstStyle/>
        <a:p>
          <a:endParaRPr lang="en-US"/>
        </a:p>
      </dgm:t>
    </dgm:pt>
    <dgm:pt modelId="{30F4EA70-3CBD-4962-8E37-EC985A66E20D}">
      <dgm:prSet phldrT="[Text]"/>
      <dgm:spPr/>
      <dgm:t>
        <a:bodyPr/>
        <a:lstStyle/>
        <a:p>
          <a:r>
            <a:rPr lang="en-US" dirty="0" smtClean="0"/>
            <a:t>Ingest Fecal Material</a:t>
          </a:r>
          <a:endParaRPr lang="en-US" dirty="0"/>
        </a:p>
      </dgm:t>
    </dgm:pt>
    <dgm:pt modelId="{4F7626C5-AA09-47E7-96CE-7BF89FB3F687}" type="parTrans" cxnId="{3069587F-538D-4415-9A55-49455B48FDBE}">
      <dgm:prSet/>
      <dgm:spPr/>
      <dgm:t>
        <a:bodyPr/>
        <a:lstStyle/>
        <a:p>
          <a:endParaRPr lang="en-US"/>
        </a:p>
      </dgm:t>
    </dgm:pt>
    <dgm:pt modelId="{C9C89F65-ABE9-451E-A58C-1E324B31205C}" type="sibTrans" cxnId="{3069587F-538D-4415-9A55-49455B48FDBE}">
      <dgm:prSet/>
      <dgm:spPr/>
      <dgm:t>
        <a:bodyPr/>
        <a:lstStyle/>
        <a:p>
          <a:endParaRPr lang="en-US"/>
        </a:p>
      </dgm:t>
    </dgm:pt>
    <dgm:pt modelId="{27367A49-0CD9-4646-AFCA-4880E292CC64}" type="pres">
      <dgm:prSet presAssocID="{23AD13A0-DE57-4BA1-9A5B-5C023D3914F2}" presName="compositeShape" presStyleCnt="0">
        <dgm:presLayoutVars>
          <dgm:chMax val="7"/>
          <dgm:dir/>
          <dgm:resizeHandles val="exact"/>
        </dgm:presLayoutVars>
      </dgm:prSet>
      <dgm:spPr/>
    </dgm:pt>
    <dgm:pt modelId="{59EEC848-8674-428C-A94A-E25CABF8D36B}" type="pres">
      <dgm:prSet presAssocID="{23AD13A0-DE57-4BA1-9A5B-5C023D3914F2}" presName="wedge1" presStyleLbl="node1" presStyleIdx="0" presStyleCnt="3" custLinFactNeighborX="-5203" custLinFactNeighborY="3013"/>
      <dgm:spPr/>
      <dgm:t>
        <a:bodyPr/>
        <a:lstStyle/>
        <a:p>
          <a:endParaRPr lang="en-US"/>
        </a:p>
      </dgm:t>
    </dgm:pt>
    <dgm:pt modelId="{49F27B0B-3069-48B2-8583-7B8EE6965CF5}" type="pres">
      <dgm:prSet presAssocID="{23AD13A0-DE57-4BA1-9A5B-5C023D3914F2}" presName="wedge1Tx" presStyleLbl="node1" presStyleIdx="0" presStyleCnt="3">
        <dgm:presLayoutVars>
          <dgm:chMax val="0"/>
          <dgm:chPref val="0"/>
          <dgm:bulletEnabled val="1"/>
        </dgm:presLayoutVars>
      </dgm:prSet>
      <dgm:spPr/>
      <dgm:t>
        <a:bodyPr/>
        <a:lstStyle/>
        <a:p>
          <a:endParaRPr lang="en-US"/>
        </a:p>
      </dgm:t>
    </dgm:pt>
    <dgm:pt modelId="{18D003A5-4644-4890-86FA-E0AB018FBF10}" type="pres">
      <dgm:prSet presAssocID="{23AD13A0-DE57-4BA1-9A5B-5C023D3914F2}" presName="wedge2" presStyleLbl="node1" presStyleIdx="1" presStyleCnt="3"/>
      <dgm:spPr/>
      <dgm:t>
        <a:bodyPr/>
        <a:lstStyle/>
        <a:p>
          <a:endParaRPr lang="en-US"/>
        </a:p>
      </dgm:t>
    </dgm:pt>
    <dgm:pt modelId="{FD062235-FD93-4218-AE40-BF641E72DA13}" type="pres">
      <dgm:prSet presAssocID="{23AD13A0-DE57-4BA1-9A5B-5C023D3914F2}" presName="wedge2Tx" presStyleLbl="node1" presStyleIdx="1" presStyleCnt="3">
        <dgm:presLayoutVars>
          <dgm:chMax val="0"/>
          <dgm:chPref val="0"/>
          <dgm:bulletEnabled val="1"/>
        </dgm:presLayoutVars>
      </dgm:prSet>
      <dgm:spPr/>
      <dgm:t>
        <a:bodyPr/>
        <a:lstStyle/>
        <a:p>
          <a:endParaRPr lang="en-US"/>
        </a:p>
      </dgm:t>
    </dgm:pt>
    <dgm:pt modelId="{6BE16EF4-E375-4AEE-8E1C-FD2817A3750E}" type="pres">
      <dgm:prSet presAssocID="{23AD13A0-DE57-4BA1-9A5B-5C023D3914F2}" presName="wedge3" presStyleLbl="node1" presStyleIdx="2" presStyleCnt="3"/>
      <dgm:spPr/>
      <dgm:t>
        <a:bodyPr/>
        <a:lstStyle/>
        <a:p>
          <a:endParaRPr lang="en-US"/>
        </a:p>
      </dgm:t>
    </dgm:pt>
    <dgm:pt modelId="{9F1841FE-B4B3-42EB-A4BB-C4245CAF5C0B}" type="pres">
      <dgm:prSet presAssocID="{23AD13A0-DE57-4BA1-9A5B-5C023D3914F2}" presName="wedge3Tx" presStyleLbl="node1" presStyleIdx="2" presStyleCnt="3">
        <dgm:presLayoutVars>
          <dgm:chMax val="0"/>
          <dgm:chPref val="0"/>
          <dgm:bulletEnabled val="1"/>
        </dgm:presLayoutVars>
      </dgm:prSet>
      <dgm:spPr/>
      <dgm:t>
        <a:bodyPr/>
        <a:lstStyle/>
        <a:p>
          <a:endParaRPr lang="en-US"/>
        </a:p>
      </dgm:t>
    </dgm:pt>
  </dgm:ptLst>
  <dgm:cxnLst>
    <dgm:cxn modelId="{9099BE30-81F6-4D08-9B11-B9EE6CBAA780}" type="presOf" srcId="{30F4EA70-3CBD-4962-8E37-EC985A66E20D}" destId="{9F1841FE-B4B3-42EB-A4BB-C4245CAF5C0B}" srcOrd="1" destOrd="0" presId="urn:microsoft.com/office/officeart/2005/8/layout/chart3"/>
    <dgm:cxn modelId="{0A099A1E-6456-461E-8BF2-91E63CFB812C}" type="presOf" srcId="{EAAFF2A6-6DEA-488B-95C4-5813622C2F66}" destId="{49F27B0B-3069-48B2-8583-7B8EE6965CF5}" srcOrd="1" destOrd="0" presId="urn:microsoft.com/office/officeart/2005/8/layout/chart3"/>
    <dgm:cxn modelId="{901001B5-5B15-4126-8114-FB865B4733B6}" type="presOf" srcId="{30F4EA70-3CBD-4962-8E37-EC985A66E20D}" destId="{6BE16EF4-E375-4AEE-8E1C-FD2817A3750E}" srcOrd="0" destOrd="0" presId="urn:microsoft.com/office/officeart/2005/8/layout/chart3"/>
    <dgm:cxn modelId="{8586EC17-2BCB-44F7-AC53-4AC7BB43114D}" type="presOf" srcId="{C0A266CE-40E7-43E3-B4C5-40F2515B1F67}" destId="{FD062235-FD93-4218-AE40-BF641E72DA13}" srcOrd="1" destOrd="0" presId="urn:microsoft.com/office/officeart/2005/8/layout/chart3"/>
    <dgm:cxn modelId="{2709A715-1D76-4009-8E42-1A9A27CBBD33}" type="presOf" srcId="{23AD13A0-DE57-4BA1-9A5B-5C023D3914F2}" destId="{27367A49-0CD9-4646-AFCA-4880E292CC64}" srcOrd="0" destOrd="0" presId="urn:microsoft.com/office/officeart/2005/8/layout/chart3"/>
    <dgm:cxn modelId="{5F0C7C40-9F99-48AD-BDCA-31A7FC2E0C1D}" srcId="{23AD13A0-DE57-4BA1-9A5B-5C023D3914F2}" destId="{C0A266CE-40E7-43E3-B4C5-40F2515B1F67}" srcOrd="1" destOrd="0" parTransId="{56524A4B-EDDB-4AFB-8BFA-7C0E020CAB6C}" sibTransId="{D8274D6A-1AD5-4F78-A507-1452371603DF}"/>
    <dgm:cxn modelId="{3119DA91-F014-4EDA-A1FF-59418DE48DFF}" type="presOf" srcId="{C0A266CE-40E7-43E3-B4C5-40F2515B1F67}" destId="{18D003A5-4644-4890-86FA-E0AB018FBF10}" srcOrd="0" destOrd="0" presId="urn:microsoft.com/office/officeart/2005/8/layout/chart3"/>
    <dgm:cxn modelId="{3069587F-538D-4415-9A55-49455B48FDBE}" srcId="{23AD13A0-DE57-4BA1-9A5B-5C023D3914F2}" destId="{30F4EA70-3CBD-4962-8E37-EC985A66E20D}" srcOrd="2" destOrd="0" parTransId="{4F7626C5-AA09-47E7-96CE-7BF89FB3F687}" sibTransId="{C9C89F65-ABE9-451E-A58C-1E324B31205C}"/>
    <dgm:cxn modelId="{E2E5E9E0-D10A-44B4-8809-BF4C84104BA4}" srcId="{23AD13A0-DE57-4BA1-9A5B-5C023D3914F2}" destId="{EAAFF2A6-6DEA-488B-95C4-5813622C2F66}" srcOrd="0" destOrd="0" parTransId="{56AF2B05-5B97-4B1E-8E26-8C2B46611049}" sibTransId="{F99B0874-48E6-46CD-8298-ED6FDCBCA662}"/>
    <dgm:cxn modelId="{B895FD23-8BA0-403E-945B-17B81CDA5CDB}" type="presOf" srcId="{EAAFF2A6-6DEA-488B-95C4-5813622C2F66}" destId="{59EEC848-8674-428C-A94A-E25CABF8D36B}" srcOrd="0" destOrd="0" presId="urn:microsoft.com/office/officeart/2005/8/layout/chart3"/>
    <dgm:cxn modelId="{92C6DA6F-A428-450A-A432-AA994D72B31C}" type="presParOf" srcId="{27367A49-0CD9-4646-AFCA-4880E292CC64}" destId="{59EEC848-8674-428C-A94A-E25CABF8D36B}" srcOrd="0" destOrd="0" presId="urn:microsoft.com/office/officeart/2005/8/layout/chart3"/>
    <dgm:cxn modelId="{A06CCAE2-5296-48EE-A665-E75A2FED682A}" type="presParOf" srcId="{27367A49-0CD9-4646-AFCA-4880E292CC64}" destId="{49F27B0B-3069-48B2-8583-7B8EE6965CF5}" srcOrd="1" destOrd="0" presId="urn:microsoft.com/office/officeart/2005/8/layout/chart3"/>
    <dgm:cxn modelId="{F669B592-2C37-44E1-828F-3A4DCA76F0F1}" type="presParOf" srcId="{27367A49-0CD9-4646-AFCA-4880E292CC64}" destId="{18D003A5-4644-4890-86FA-E0AB018FBF10}" srcOrd="2" destOrd="0" presId="urn:microsoft.com/office/officeart/2005/8/layout/chart3"/>
    <dgm:cxn modelId="{68008954-A6DC-4175-AC01-FE86374A2983}" type="presParOf" srcId="{27367A49-0CD9-4646-AFCA-4880E292CC64}" destId="{FD062235-FD93-4218-AE40-BF641E72DA13}" srcOrd="3" destOrd="0" presId="urn:microsoft.com/office/officeart/2005/8/layout/chart3"/>
    <dgm:cxn modelId="{3F8B97C0-56A6-4C4B-B76A-47B0AF378132}" type="presParOf" srcId="{27367A49-0CD9-4646-AFCA-4880E292CC64}" destId="{6BE16EF4-E375-4AEE-8E1C-FD2817A3750E}" srcOrd="4" destOrd="0" presId="urn:microsoft.com/office/officeart/2005/8/layout/chart3"/>
    <dgm:cxn modelId="{29DE19EA-371C-4A68-816C-F82559F00F7B}" type="presParOf" srcId="{27367A49-0CD9-4646-AFCA-4880E292CC64}" destId="{9F1841FE-B4B3-42EB-A4BB-C4245CAF5C0B}"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EC848-8674-428C-A94A-E25CABF8D36B}">
      <dsp:nvSpPr>
        <dsp:cNvPr id="0" name=""/>
        <dsp:cNvSpPr/>
      </dsp:nvSpPr>
      <dsp:spPr>
        <a:xfrm>
          <a:off x="735369" y="445539"/>
          <a:ext cx="4032504" cy="4032504"/>
        </a:xfrm>
        <a:prstGeom prst="pie">
          <a:avLst>
            <a:gd name="adj1" fmla="val 16200000"/>
            <a:gd name="adj2" fmla="val 1800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Skin-to-Skin Contact</a:t>
          </a:r>
          <a:endParaRPr lang="en-US" sz="2700" kern="1200" dirty="0"/>
        </a:p>
      </dsp:txBody>
      <dsp:txXfrm>
        <a:off x="2927803" y="1189632"/>
        <a:ext cx="1368171" cy="1344168"/>
      </dsp:txXfrm>
    </dsp:sp>
    <dsp:sp modelId="{18D003A5-4644-4890-86FA-E0AB018FBF10}">
      <dsp:nvSpPr>
        <dsp:cNvPr id="0" name=""/>
        <dsp:cNvSpPr/>
      </dsp:nvSpPr>
      <dsp:spPr>
        <a:xfrm>
          <a:off x="737315" y="444055"/>
          <a:ext cx="4032504" cy="4032504"/>
        </a:xfrm>
        <a:prstGeom prst="pie">
          <a:avLst>
            <a:gd name="adj1" fmla="val 1800000"/>
            <a:gd name="adj2" fmla="val 9000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Sexual Fluids</a:t>
          </a:r>
          <a:endParaRPr lang="en-US" sz="2700" kern="1200" dirty="0"/>
        </a:p>
      </dsp:txBody>
      <dsp:txXfrm>
        <a:off x="1841453" y="2988373"/>
        <a:ext cx="1824228" cy="1248156"/>
      </dsp:txXfrm>
    </dsp:sp>
    <dsp:sp modelId="{6BE16EF4-E375-4AEE-8E1C-FD2817A3750E}">
      <dsp:nvSpPr>
        <dsp:cNvPr id="0" name=""/>
        <dsp:cNvSpPr/>
      </dsp:nvSpPr>
      <dsp:spPr>
        <a:xfrm>
          <a:off x="737315" y="444055"/>
          <a:ext cx="4032504" cy="4032504"/>
        </a:xfrm>
        <a:prstGeom prst="pie">
          <a:avLst>
            <a:gd name="adj1" fmla="val 9000000"/>
            <a:gd name="adj2" fmla="val 16200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Ingest Fecal Material</a:t>
          </a:r>
          <a:endParaRPr lang="en-US" sz="2700" kern="1200" dirty="0"/>
        </a:p>
      </dsp:txBody>
      <dsp:txXfrm>
        <a:off x="1169369" y="1236154"/>
        <a:ext cx="1368171" cy="134416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5235B15-4278-4F7D-A303-3851778946D0}" type="datetimeFigureOut">
              <a:rPr lang="en-US" smtClean="0"/>
              <a:pPr/>
              <a:t>5/6/2012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2AD9426-F060-419C-A34C-4C8A21753A59}" type="slidenum">
              <a:rPr lang="en-US" smtClean="0"/>
              <a:pPr/>
              <a:t>‹#›</a:t>
            </a:fld>
            <a:endParaRPr lang="en-US"/>
          </a:p>
        </p:txBody>
      </p:sp>
    </p:spTree>
    <p:extLst>
      <p:ext uri="{BB962C8B-B14F-4D97-AF65-F5344CB8AC3E}">
        <p14:creationId xmlns:p14="http://schemas.microsoft.com/office/powerpoint/2010/main" val="3943118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2502FA-F8EB-469C-9490-72CD0A3E30E2}" type="datetimeFigureOut">
              <a:rPr lang="en-US" smtClean="0"/>
              <a:pPr/>
              <a:t>5/6/2012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A426E1C-57F7-4A85-BF8E-7A33950BE469}" type="slidenum">
              <a:rPr lang="en-US" smtClean="0"/>
              <a:pPr/>
              <a:t>‹#›</a:t>
            </a:fld>
            <a:endParaRPr lang="en-US"/>
          </a:p>
        </p:txBody>
      </p:sp>
    </p:spTree>
    <p:extLst>
      <p:ext uri="{BB962C8B-B14F-4D97-AF65-F5344CB8AC3E}">
        <p14:creationId xmlns:p14="http://schemas.microsoft.com/office/powerpoint/2010/main" val="344430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ygtech.radiantexp.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735E7F-001E-4989-8394-C9B0970B3835}"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The website, funded by the President’s National HIV/AIDS Strategy and the Indian Health Service’s National HIV/AIDS Program, will specifically target American Indian and Alaska Native teens and young adults. The site will address health and social issues important to Native youth, and will integrate other social marketing strategies like MySpace©, </a:t>
            </a:r>
            <a:r>
              <a:rPr lang="en-US" sz="1200" kern="1200" dirty="0" err="1" smtClean="0">
                <a:solidFill>
                  <a:schemeClr val="tx1"/>
                </a:solidFill>
                <a:latin typeface="+mn-lt"/>
                <a:ea typeface="+mn-ea"/>
                <a:cs typeface="+mn-cs"/>
              </a:rPr>
              <a:t>Facebook</a:t>
            </a:r>
            <a:r>
              <a:rPr lang="en-US" sz="1200" kern="1200" dirty="0" smtClean="0">
                <a:solidFill>
                  <a:schemeClr val="tx1"/>
                </a:solidFill>
                <a:latin typeface="+mn-lt"/>
                <a:ea typeface="+mn-ea"/>
                <a:cs typeface="+mn-cs"/>
              </a:rPr>
              <a:t>©, Twitter©, and text messaging.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Native youth, elders, and topical experts from throughout the U.S. will soon be sought to assist in the construction of the website, by becoming authors of blogs, directors of videos, graphic design artists, and more. A text messaging service is also being designed to support the website, send out periodic health tips, provide subscribers with updates on related contests and social service opportunities, and challenge youth to take a more active role in their personal health and wellbeing. Both services will be launched in 2011.</a:t>
            </a:r>
          </a:p>
          <a:p>
            <a:pPr>
              <a:spcBef>
                <a:spcPct val="0"/>
              </a:spcBef>
            </a:pPr>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CADF-CD95-4559-8688-5FBEAE99C606}" type="slidenum">
              <a:rPr lang="en-US">
                <a:solidFill>
                  <a:prstClr val="black"/>
                </a:solidFill>
              </a:rPr>
              <a:pPr fontAlgn="base">
                <a:spcBef>
                  <a:spcPct val="0"/>
                </a:spcBef>
                <a:spcAft>
                  <a:spcPct val="0"/>
                </a:spcAft>
              </a:pPr>
              <a:t>15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750E2C-6FE4-43D5-9B4B-2DF2CCE13FE5}"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Give Stats</a:t>
            </a:r>
            <a:r>
              <a:rPr lang="en-US" baseline="0" dirty="0" smtClean="0"/>
              <a:t> – Over 50% of new STD infections in the US occur among young people 15-24 years old. </a:t>
            </a:r>
          </a:p>
          <a:p>
            <a:pPr eaLnBrk="1" hangingPunct="1">
              <a:spcBef>
                <a:spcPct val="0"/>
              </a:spcBef>
            </a:pPr>
            <a:endParaRPr lang="en-US" baseline="0" dirty="0" smtClean="0"/>
          </a:p>
          <a:p>
            <a:pPr eaLnBrk="1" hangingPunct="1">
              <a:spcBef>
                <a:spcPct val="0"/>
              </a:spcBef>
            </a:pPr>
            <a:r>
              <a:rPr lang="en-US" baseline="0" dirty="0" smtClean="0"/>
              <a:t>And AI/AN folks are disproportionately impacted by STDs. (2</a:t>
            </a:r>
            <a:r>
              <a:rPr lang="en-US" baseline="30000" dirty="0" smtClean="0"/>
              <a:t>nd</a:t>
            </a:r>
            <a:r>
              <a:rPr lang="en-US" baseline="0" dirty="0" smtClean="0"/>
              <a:t> in CT and GC…can lead to infertility. AI/AN ranked 3</a:t>
            </a:r>
            <a:r>
              <a:rPr lang="en-US" baseline="30000" dirty="0" smtClean="0"/>
              <a:t>rd</a:t>
            </a:r>
            <a:r>
              <a:rPr lang="en-US" baseline="0" dirty="0" smtClean="0"/>
              <a:t> highest in terms of HIV/AIDS)</a:t>
            </a:r>
          </a:p>
          <a:p>
            <a:pPr eaLnBrk="1" hangingPunct="1">
              <a:spcBef>
                <a:spcPct val="0"/>
              </a:spcBef>
            </a:pPr>
            <a:endParaRPr lang="en-US" baseline="0" dirty="0" smtClean="0"/>
          </a:p>
          <a:p>
            <a:pPr eaLnBrk="1" hangingPunct="1">
              <a:spcBef>
                <a:spcPct val="0"/>
              </a:spcBef>
            </a:pPr>
            <a:r>
              <a:rPr lang="en-US" baseline="0" dirty="0" smtClean="0"/>
              <a:t>Yet there are no CDC-recognized and promoted sexual health EBI for AI/AN…who is most affected? Our young people. </a:t>
            </a:r>
          </a:p>
          <a:p>
            <a:pPr eaLnBrk="1" hangingPunct="1">
              <a:spcBef>
                <a:spcPct val="0"/>
              </a:spcBef>
            </a:pPr>
            <a:endParaRPr lang="en-US" baseline="0" dirty="0" smtClean="0"/>
          </a:p>
          <a:p>
            <a:pPr eaLnBrk="1" hangingPunct="1">
              <a:spcBef>
                <a:spcPct val="0"/>
              </a:spcBef>
            </a:pPr>
            <a:r>
              <a:rPr lang="en-US" baseline="0" dirty="0" smtClean="0"/>
              <a:t>NWPAIHB is working to address </a:t>
            </a:r>
            <a:r>
              <a:rPr lang="en-US" baseline="0" smtClean="0"/>
              <a:t>this gap. </a:t>
            </a:r>
            <a:endParaRPr lang="en-US" baseline="0" dirty="0"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54BD0-5524-49F2-8F32-EEFE492B5741}" type="slidenum">
              <a:rPr lang="en-US" smtClean="0">
                <a:solidFill>
                  <a:prstClr val="black"/>
                </a:solidFill>
              </a:rPr>
              <a:pPr fontAlgn="base">
                <a:spcBef>
                  <a:spcPct val="0"/>
                </a:spcBef>
                <a:spcAft>
                  <a:spcPct val="0"/>
                </a:spcAft>
                <a:defRPr/>
              </a:pPr>
              <a:t>21</a:t>
            </a:fld>
            <a:endParaRPr 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C8077-28CB-4379-880A-98DC234165C2}" type="slidenum">
              <a:rPr lang="en-US"/>
              <a:pPr/>
              <a:t>22</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defTabSz="931774">
              <a:defRPr/>
            </a:pPr>
            <a:r>
              <a:rPr lang="en-US" dirty="0"/>
              <a:t>Theory-based – in Social Cognitive theory and models of social influence</a:t>
            </a:r>
          </a:p>
          <a:p>
            <a:pPr defTabSz="931774">
              <a:defRPr/>
            </a:pPr>
            <a:endParaRPr lang="en-US" dirty="0"/>
          </a:p>
          <a:p>
            <a:pPr defTabSz="931774">
              <a:defRPr/>
            </a:pPr>
            <a:r>
              <a:rPr lang="en-US" dirty="0"/>
              <a:t>Tortolero, SR, Markham, CM, Peskin, MF, Shegog, R, Addy, RC, Escobar-Chaves, SL, Baumler, ER. It's Your Game, Keep It Real: Delaying Sexual Behavior with an Effective Middle School Program. </a:t>
            </a:r>
            <a:r>
              <a:rPr lang="en-US" i="1" dirty="0"/>
              <a:t>Journal of Adolescent Health. </a:t>
            </a:r>
            <a:r>
              <a:rPr lang="en-US" dirty="0"/>
              <a:t>2010; 46(2):169-179</a:t>
            </a:r>
            <a:r>
              <a:rPr lang="en-US" dirty="0" smtClean="0"/>
              <a:t>.</a:t>
            </a:r>
          </a:p>
          <a:p>
            <a:pPr defTabSz="931774">
              <a:defRPr/>
            </a:pPr>
            <a:endParaRPr lang="en-US" dirty="0" smtClean="0"/>
          </a:p>
          <a:p>
            <a:r>
              <a:rPr lang="en-US" dirty="0" smtClean="0"/>
              <a:t>Theory-based, multimedia program for 7</a:t>
            </a:r>
            <a:r>
              <a:rPr lang="en-US" baseline="30000" dirty="0" smtClean="0"/>
              <a:t>th</a:t>
            </a:r>
            <a:r>
              <a:rPr lang="en-US" dirty="0" smtClean="0"/>
              <a:t> &amp; 8</a:t>
            </a:r>
            <a:r>
              <a:rPr lang="en-US" baseline="30000" dirty="0" smtClean="0"/>
              <a:t>th</a:t>
            </a:r>
            <a:r>
              <a:rPr lang="en-US" dirty="0" smtClean="0"/>
              <a:t> grade</a:t>
            </a:r>
          </a:p>
          <a:p>
            <a:r>
              <a:rPr lang="en-US" dirty="0" smtClean="0"/>
              <a:t>Two randomized controlled trials</a:t>
            </a:r>
          </a:p>
          <a:p>
            <a:r>
              <a:rPr lang="en-US" dirty="0" smtClean="0"/>
              <a:t>Effective outcomes by follow-up at 9</a:t>
            </a:r>
            <a:r>
              <a:rPr lang="en-US" baseline="30000" dirty="0" smtClean="0"/>
              <a:t>th</a:t>
            </a:r>
            <a:r>
              <a:rPr lang="en-US" dirty="0" smtClean="0"/>
              <a:t> grade</a:t>
            </a:r>
          </a:p>
          <a:p>
            <a:pPr lvl="1"/>
            <a:r>
              <a:rPr lang="en-US" dirty="0" smtClean="0"/>
              <a:t>Delayed initiation of sexual intercourse </a:t>
            </a:r>
          </a:p>
          <a:p>
            <a:pPr lvl="1"/>
            <a:r>
              <a:rPr lang="en-US" dirty="0" smtClean="0"/>
              <a:t>Reduced frequency of sex</a:t>
            </a:r>
          </a:p>
          <a:p>
            <a:pPr lvl="1"/>
            <a:r>
              <a:rPr lang="en-US" dirty="0" smtClean="0"/>
              <a:t>Increased condom use</a:t>
            </a:r>
          </a:p>
          <a:p>
            <a:pPr lvl="1"/>
            <a:r>
              <a:rPr lang="en-US" dirty="0" smtClean="0"/>
              <a:t>Positive impact on psychosocial variables</a:t>
            </a:r>
          </a:p>
          <a:p>
            <a:pPr defTabSz="931774">
              <a:defRPr/>
            </a:pPr>
            <a:endParaRPr lang="en-US" dirty="0"/>
          </a:p>
          <a:p>
            <a:endParaRPr lang="en-US" dirty="0" smtClean="0"/>
          </a:p>
        </p:txBody>
      </p:sp>
      <p:sp>
        <p:nvSpPr>
          <p:cNvPr id="75780" name="Slide Number Placeholder 3"/>
          <p:cNvSpPr>
            <a:spLocks noGrp="1"/>
          </p:cNvSpPr>
          <p:nvPr>
            <p:ph type="sldNum" sz="quarter" idx="5"/>
          </p:nvPr>
        </p:nvSpPr>
        <p:spPr>
          <a:noFill/>
        </p:spPr>
        <p:txBody>
          <a:bodyPr/>
          <a:lstStyle/>
          <a:p>
            <a:fld id="{15520DD4-886E-4005-92C6-4885D19716AF}" type="slidenum">
              <a:rPr lang="en-US" smtClean="0">
                <a:solidFill>
                  <a:prstClr val="black"/>
                </a:solidFill>
              </a:rPr>
              <a:pPr/>
              <a:t>23</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Go to the link:  </a:t>
            </a:r>
            <a:r>
              <a:rPr lang="en-US" sz="1200" u="sng" kern="1200" dirty="0" smtClean="0">
                <a:solidFill>
                  <a:schemeClr val="tx1"/>
                </a:solidFill>
                <a:effectLst/>
                <a:latin typeface="+mn-lt"/>
                <a:ea typeface="+mn-ea"/>
                <a:cs typeface="+mn-cs"/>
                <a:hlinkClick r:id="rId3"/>
              </a:rPr>
              <a:t>http://iygtech.radiantexp.com/</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Click on "I already have an account"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Enter username and password below:</a:t>
            </a:r>
          </a:p>
          <a:p>
            <a:r>
              <a:rPr lang="en-US" sz="1200" kern="1200" dirty="0" smtClean="0">
                <a:solidFill>
                  <a:schemeClr val="tx1"/>
                </a:solidFill>
                <a:effectLst/>
                <a:latin typeface="+mn-lt"/>
                <a:ea typeface="+mn-ea"/>
                <a:cs typeface="+mn-cs"/>
              </a:rPr>
              <a:t>Username:  x999  (lowercase x)</a:t>
            </a:r>
          </a:p>
          <a:p>
            <a:r>
              <a:rPr lang="en-US" sz="1200" kern="1200" dirty="0" smtClean="0">
                <a:solidFill>
                  <a:schemeClr val="tx1"/>
                </a:solidFill>
                <a:effectLst/>
                <a:latin typeface="+mn-lt"/>
                <a:ea typeface="+mn-ea"/>
                <a:cs typeface="+mn-cs"/>
              </a:rPr>
              <a:t>Password:  C0n$ultant  (capital "C", 2nd character is a zero, and the 4th character is a dollar sign)</a:t>
            </a:r>
          </a:p>
          <a:p>
            <a:endParaRPr lang="en-US" dirty="0"/>
          </a:p>
        </p:txBody>
      </p:sp>
      <p:sp>
        <p:nvSpPr>
          <p:cNvPr id="4" name="Slide Number Placeholder 3"/>
          <p:cNvSpPr>
            <a:spLocks noGrp="1"/>
          </p:cNvSpPr>
          <p:nvPr>
            <p:ph type="sldNum" sz="quarter" idx="10"/>
          </p:nvPr>
        </p:nvSpPr>
        <p:spPr/>
        <p:txBody>
          <a:bodyPr/>
          <a:lstStyle/>
          <a:p>
            <a:fld id="{1B750E2C-6FE4-43D5-9B4B-2DF2CCE13FE5}"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IYG Tech is a 13-lesson, completely</a:t>
            </a:r>
            <a:r>
              <a:rPr lang="en-US" baseline="0" dirty="0" smtClean="0"/>
              <a:t> on-line version of IYG currently being evaluated in a randomized controlled trial in Houston, TX, funded by National Institute for Mental Health (NIMH) (Shegog &amp; Peskin, Joint PIs).</a:t>
            </a:r>
          </a:p>
          <a:p>
            <a:r>
              <a:rPr lang="en-US" baseline="0" dirty="0" smtClean="0"/>
              <a:t>It will form the basis for the IYG version that will be adapted for AI/AN youth in the current study.</a:t>
            </a:r>
            <a:endParaRPr lang="en-US" dirty="0"/>
          </a:p>
        </p:txBody>
      </p:sp>
      <p:sp>
        <p:nvSpPr>
          <p:cNvPr id="4" name="Slide Number Placeholder 3"/>
          <p:cNvSpPr>
            <a:spLocks noGrp="1"/>
          </p:cNvSpPr>
          <p:nvPr>
            <p:ph type="sldNum" sz="quarter" idx="10"/>
          </p:nvPr>
        </p:nvSpPr>
        <p:spPr/>
        <p:txBody>
          <a:bodyPr/>
          <a:lstStyle/>
          <a:p>
            <a:fld id="{1B750E2C-6FE4-43D5-9B4B-2DF2CCE13FE5}"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96558-8B3A-49D4-B7F5-8A0BA90B8D46}" type="slidenum">
              <a:rPr lang="en-US"/>
              <a:pPr/>
              <a:t>27</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735E7F-001E-4989-8394-C9B0970B383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735E7F-001E-4989-8394-C9B0970B383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5/6/2012</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5/6/2012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pPr/>
              <a:t>‹#›</a:t>
            </a:fld>
            <a:endParaRPr lang="en-US"/>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5/6/2012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5/6/2012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972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76400"/>
            <a:ext cx="4191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29200" y="1676400"/>
            <a:ext cx="3810000" cy="2133600"/>
          </a:xfrm>
        </p:spPr>
        <p:txBody>
          <a:bodyPr/>
          <a:lstStyle/>
          <a:p>
            <a:pPr lvl="0"/>
            <a:r>
              <a:rPr lang="en-US" dirty="0" smtClean="0"/>
              <a:t>Click to edit Master text styles</a:t>
            </a:r>
          </a:p>
        </p:txBody>
      </p:sp>
      <p:sp>
        <p:nvSpPr>
          <p:cNvPr id="5" name="Content Placeholder 4"/>
          <p:cNvSpPr>
            <a:spLocks noGrp="1"/>
          </p:cNvSpPr>
          <p:nvPr>
            <p:ph sz="quarter" idx="3"/>
          </p:nvPr>
        </p:nvSpPr>
        <p:spPr>
          <a:xfrm>
            <a:off x="5029200" y="3886200"/>
            <a:ext cx="3810000" cy="2133600"/>
          </a:xfrm>
        </p:spPr>
        <p:txBody>
          <a:bodyPr/>
          <a:lstStyle/>
          <a:p>
            <a:pPr lvl="0"/>
            <a:r>
              <a:rPr lang="en-US" dirty="0" smtClean="0"/>
              <a:t>Click to edit Master text styles</a:t>
            </a:r>
          </a:p>
        </p:txBody>
      </p:sp>
      <p:sp>
        <p:nvSpPr>
          <p:cNvPr id="6" name="Date Placeholder 9"/>
          <p:cNvSpPr>
            <a:spLocks noGrp="1"/>
          </p:cNvSpPr>
          <p:nvPr>
            <p:ph type="dt" sz="half" idx="10"/>
          </p:nvPr>
        </p:nvSpPr>
        <p:spPr>
          <a:xfrm>
            <a:off x="6172200" y="6248400"/>
            <a:ext cx="2667000" cy="365125"/>
          </a:xfrm>
        </p:spPr>
        <p:txBody>
          <a:bodyPr/>
          <a:lstStyle>
            <a:lvl1pPr>
              <a:defRPr/>
            </a:lvl1pPr>
          </a:lstStyle>
          <a:p>
            <a:pPr>
              <a:defRPr/>
            </a:pPr>
            <a:endParaRPr lang="en-US"/>
          </a:p>
        </p:txBody>
      </p:sp>
      <p:sp>
        <p:nvSpPr>
          <p:cNvPr id="7" name="Footer Placeholder 21"/>
          <p:cNvSpPr>
            <a:spLocks noGrp="1"/>
          </p:cNvSpPr>
          <p:nvPr>
            <p:ph type="ftr" sz="quarter" idx="11"/>
          </p:nvPr>
        </p:nvSpPr>
        <p:spPr/>
        <p:txBody>
          <a:bodyPr/>
          <a:lstStyle>
            <a:lvl1pPr>
              <a:defRPr/>
            </a:lvl1pPr>
          </a:lstStyle>
          <a:p>
            <a:pPr>
              <a:defRPr/>
            </a:pPr>
            <a:endParaRPr lang="en-US"/>
          </a:p>
        </p:txBody>
      </p:sp>
      <p:sp>
        <p:nvSpPr>
          <p:cNvPr id="8" name="Slide Number Placeholder 17"/>
          <p:cNvSpPr>
            <a:spLocks noGrp="1"/>
          </p:cNvSpPr>
          <p:nvPr>
            <p:ph type="sldNum" sz="quarter" idx="12"/>
          </p:nvPr>
        </p:nvSpPr>
        <p:spPr>
          <a:xfrm>
            <a:off x="0" y="1272222"/>
            <a:ext cx="533400" cy="244476"/>
          </a:xfrm>
          <a:prstGeom prst="rect">
            <a:avLst/>
          </a:prstGeom>
        </p:spPr>
        <p:txBody>
          <a:bodyPr/>
          <a:lstStyle>
            <a:lvl1pPr>
              <a:defRPr/>
            </a:lvl1pPr>
          </a:lstStyle>
          <a:p>
            <a:pPr>
              <a:defRPr/>
            </a:pPr>
            <a:fld id="{69EBD6BA-DD57-443B-ABF7-A1A9A18DE94E}" type="slidenum">
              <a:rPr lang="en-US"/>
              <a:pPr>
                <a:defRPr/>
              </a:pPr>
              <a:t>‹#›</a:t>
            </a:fld>
            <a:endParaRPr lang="en-US"/>
          </a:p>
        </p:txBody>
      </p:sp>
    </p:spTree>
    <p:extLst>
      <p:ext uri="{BB962C8B-B14F-4D97-AF65-F5344CB8AC3E}">
        <p14:creationId xmlns:p14="http://schemas.microsoft.com/office/powerpoint/2010/main" val="1359840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9" name="Footer Placeholder 18"/>
          <p:cNvSpPr>
            <a:spLocks noGrp="1"/>
          </p:cNvSpPr>
          <p:nvPr>
            <p:ph type="ftr" sz="quarter" idx="12"/>
          </p:nvPr>
        </p:nvSpPr>
        <p:spPr/>
        <p:txBody>
          <a:bodyPr/>
          <a:lstStyle/>
          <a:p>
            <a:endParaRPr lang="en-US" dirty="0">
              <a:solidFill>
                <a:srgbClr val="FFFFFF"/>
              </a:solidFill>
            </a:endParaRPr>
          </a:p>
        </p:txBody>
      </p:sp>
      <p:sp>
        <p:nvSpPr>
          <p:cNvPr id="14" name="Oval 13"/>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5"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16"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grpSp>
        <p:nvGrpSpPr>
          <p:cNvPr id="20" name="Group 19"/>
          <p:cNvGrpSpPr/>
          <p:nvPr userDrawn="1"/>
        </p:nvGrpSpPr>
        <p:grpSpPr>
          <a:xfrm>
            <a:off x="4046290" y="1904301"/>
            <a:ext cx="1075888" cy="1075888"/>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3427338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416297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FFFFFF"/>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97C6D424-DE00-4962-B9C4-D78CC5BE0C50}" type="datetimeFigureOut">
              <a:rPr lang="en-US" smtClean="0">
                <a:solidFill>
                  <a:srgbClr val="000000"/>
                </a:solidFill>
              </a:rPr>
              <a:pPr/>
              <a:t>5/6/2012</a:t>
            </a:fld>
            <a:endParaRPr lang="en-US">
              <a:solidFill>
                <a:srgbClr val="000000"/>
              </a:solidFill>
            </a:endParaRPr>
          </a:p>
        </p:txBody>
      </p:sp>
      <p:sp>
        <p:nvSpPr>
          <p:cNvPr id="14" name="Slide Number Placeholder 13"/>
          <p:cNvSpPr>
            <a:spLocks noGrp="1"/>
          </p:cNvSpPr>
          <p:nvPr>
            <p:ph type="sldNum" sz="quarter" idx="11"/>
          </p:nvPr>
        </p:nvSpPr>
        <p:spPr/>
        <p:txBody>
          <a:bodyPr/>
          <a:lstStyle/>
          <a:p>
            <a:fld id="{5744759D-0EFF-4FB2-9CCE-04E00944F0FE}" type="slidenum">
              <a:rPr lang="en-US" smtClean="0">
                <a:solidFill>
                  <a:srgbClr val="000000"/>
                </a:solidFill>
              </a:rPr>
              <a:pPr/>
              <a:t>‹#›</a:t>
            </a:fld>
            <a:endParaRPr lang="en-US" dirty="0">
              <a:solidFill>
                <a:srgbClr val="000000"/>
              </a:solidFill>
            </a:endParaRPr>
          </a:p>
        </p:txBody>
      </p:sp>
      <p:sp>
        <p:nvSpPr>
          <p:cNvPr id="15" name="Footer Placeholder 14"/>
          <p:cNvSpPr>
            <a:spLocks noGrp="1"/>
          </p:cNvSpPr>
          <p:nvPr>
            <p:ph type="ftr" sz="quarter" idx="12"/>
          </p:nvPr>
        </p:nvSpPr>
        <p:spPr/>
        <p:txBody>
          <a:bodyPr/>
          <a:lstStyle/>
          <a:p>
            <a:endParaRPr lang="en-US" dirty="0">
              <a:solidFill>
                <a:srgbClr val="000000"/>
              </a:solidFill>
            </a:endParaRPr>
          </a:p>
        </p:txBody>
      </p:sp>
      <p:grpSp>
        <p:nvGrpSpPr>
          <p:cNvPr id="16" name="Group 15"/>
          <p:cNvGrpSpPr/>
          <p:nvPr userDrawn="1"/>
        </p:nvGrpSpPr>
        <p:grpSpPr>
          <a:xfrm>
            <a:off x="4038600" y="1879134"/>
            <a:ext cx="1058411" cy="1058411"/>
            <a:chOff x="1143000" y="228600"/>
            <a:chExt cx="762000" cy="762000"/>
          </a:xfrm>
        </p:grpSpPr>
        <p:sp>
          <p:nvSpPr>
            <p:cNvPr id="17" name="Oval 1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8" name="Oval 17"/>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9" name="Picture 18"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0"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pic>
        <p:nvPicPr>
          <p:cNvPr id="2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26605746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pic>
        <p:nvPicPr>
          <p:cNvPr id="8"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4067976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grpSp>
        <p:nvGrpSpPr>
          <p:cNvPr id="10" name="Group 9"/>
          <p:cNvGrpSpPr/>
          <p:nvPr userDrawn="1"/>
        </p:nvGrpSpPr>
        <p:grpSpPr>
          <a:xfrm>
            <a:off x="4207778" y="6096000"/>
            <a:ext cx="762000" cy="762000"/>
            <a:chOff x="1143000" y="228600"/>
            <a:chExt cx="762000" cy="762000"/>
          </a:xfrm>
        </p:grpSpPr>
        <p:sp>
          <p:nvSpPr>
            <p:cNvPr id="14" name="Oval 1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5" name="Oval 1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6" name="Picture 15"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7"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759677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84864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5/6/2012</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8" name="Slide Number Placeholder 7"/>
          <p:cNvSpPr>
            <a:spLocks noGrp="1"/>
          </p:cNvSpPr>
          <p:nvPr>
            <p:ph type="sldNum" sz="quarter" idx="11"/>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grpSp>
        <p:nvGrpSpPr>
          <p:cNvPr id="5" name="Group 4"/>
          <p:cNvGrpSpPr/>
          <p:nvPr userDrawn="1"/>
        </p:nvGrpSpPr>
        <p:grpSpPr>
          <a:xfrm>
            <a:off x="4351789" y="6103690"/>
            <a:ext cx="762000" cy="762000"/>
            <a:chOff x="1143000" y="228600"/>
            <a:chExt cx="762000" cy="762000"/>
          </a:xfrm>
        </p:grpSpPr>
        <p:sp>
          <p:nvSpPr>
            <p:cNvPr id="6" name="Oval 5"/>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0" name="Oval 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1" name="Picture 1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572176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pic>
        <p:nvPicPr>
          <p:cNvPr id="8"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9" name="Group 8"/>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2" name="Oval 1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5" name="Picture 14"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17" name="TextBox 16"/>
          <p:cNvSpPr txBox="1"/>
          <p:nvPr userDrawn="1"/>
        </p:nvSpPr>
        <p:spPr>
          <a:xfrm>
            <a:off x="381000" y="5046677"/>
            <a:ext cx="2362200" cy="1574790"/>
          </a:xfrm>
          <a:prstGeom prst="rect">
            <a:avLst/>
          </a:prstGeom>
          <a:noFill/>
        </p:spPr>
        <p:txBody>
          <a:bodyPr wrap="square" rtlCol="0">
            <a:spAutoFit/>
          </a:bodyPr>
          <a:lstStyle/>
          <a:p>
            <a:pPr>
              <a:spcBef>
                <a:spcPct val="20000"/>
              </a:spcBef>
              <a:spcAft>
                <a:spcPts val="1000"/>
              </a:spcAft>
              <a:buClr>
                <a:srgbClr val="6F6F74"/>
              </a:buClr>
              <a:buSzPct val="85000"/>
              <a:buFont typeface="Wingdings 2"/>
              <a:buNone/>
              <a:defRPr/>
            </a:pPr>
            <a:r>
              <a:rPr lang="en-US" sz="1400" i="1" dirty="0" smtClean="0">
                <a:solidFill>
                  <a:srgbClr val="FFFFFF">
                    <a:lumMod val="95000"/>
                    <a:lumOff val="5000"/>
                  </a:srgbClr>
                </a:solidFill>
                <a:latin typeface="Corbel" pitchFamily="34" charset="0"/>
              </a:rPr>
              <a:t>2121 SW Broadway, Suite 300 </a:t>
            </a:r>
            <a:br>
              <a:rPr lang="en-US" sz="1400" i="1" dirty="0" smtClean="0">
                <a:solidFill>
                  <a:srgbClr val="FFFFFF">
                    <a:lumMod val="95000"/>
                    <a:lumOff val="5000"/>
                  </a:srgbClr>
                </a:solidFill>
                <a:latin typeface="Corbel" pitchFamily="34" charset="0"/>
              </a:rPr>
            </a:br>
            <a:r>
              <a:rPr lang="en-US" sz="1400" i="1" dirty="0" smtClean="0">
                <a:solidFill>
                  <a:srgbClr val="FFFFFF">
                    <a:lumMod val="95000"/>
                    <a:lumOff val="5000"/>
                  </a:srgbClr>
                </a:solidFill>
                <a:latin typeface="Corbel" pitchFamily="34" charset="0"/>
              </a:rPr>
              <a:t>Portland, Oregon 97201 </a:t>
            </a:r>
            <a:br>
              <a:rPr lang="en-US" sz="1400" i="1" dirty="0" smtClean="0">
                <a:solidFill>
                  <a:srgbClr val="FFFFFF">
                    <a:lumMod val="95000"/>
                    <a:lumOff val="5000"/>
                  </a:srgbClr>
                </a:solidFill>
                <a:latin typeface="Corbel" pitchFamily="34" charset="0"/>
              </a:rPr>
            </a:br>
            <a:r>
              <a:rPr lang="en-US" sz="1400" i="1" dirty="0" smtClean="0">
                <a:solidFill>
                  <a:srgbClr val="FFFFFF">
                    <a:lumMod val="95000"/>
                    <a:lumOff val="5000"/>
                  </a:srgbClr>
                </a:solidFill>
                <a:latin typeface="Corbel" pitchFamily="34" charset="0"/>
              </a:rPr>
              <a:t>Phone: (503) 228-4185 </a:t>
            </a:r>
            <a:br>
              <a:rPr lang="en-US" sz="1400" i="1" dirty="0" smtClean="0">
                <a:solidFill>
                  <a:srgbClr val="FFFFFF">
                    <a:lumMod val="95000"/>
                    <a:lumOff val="5000"/>
                  </a:srgbClr>
                </a:solidFill>
                <a:latin typeface="Corbel" pitchFamily="34" charset="0"/>
              </a:rPr>
            </a:br>
            <a:r>
              <a:rPr lang="en-US" sz="1400" i="1" dirty="0" smtClean="0">
                <a:solidFill>
                  <a:srgbClr val="FFFFFF">
                    <a:lumMod val="95000"/>
                    <a:lumOff val="5000"/>
                  </a:srgbClr>
                </a:solidFill>
                <a:latin typeface="Corbel" pitchFamily="34" charset="0"/>
              </a:rPr>
              <a:t>Fax: (503) 228-8182 </a:t>
            </a:r>
            <a:br>
              <a:rPr lang="en-US" sz="1400" i="1" dirty="0" smtClean="0">
                <a:solidFill>
                  <a:srgbClr val="FFFFFF">
                    <a:lumMod val="95000"/>
                    <a:lumOff val="5000"/>
                  </a:srgbClr>
                </a:solidFill>
                <a:latin typeface="Corbel" pitchFamily="34" charset="0"/>
              </a:rPr>
            </a:br>
            <a:endParaRPr lang="en-US" sz="1400" i="1" u="sng" dirty="0" smtClean="0">
              <a:solidFill>
                <a:srgbClr val="BEAE98">
                  <a:lumMod val="50000"/>
                </a:srgbClr>
              </a:solidFill>
              <a:latin typeface="Corbel" pitchFamily="34" charset="0"/>
            </a:endParaRPr>
          </a:p>
          <a:p>
            <a:endParaRPr lang="en-US" dirty="0">
              <a:solidFill>
                <a:srgbClr val="FFFFFF"/>
              </a:solidFill>
            </a:endParaRPr>
          </a:p>
        </p:txBody>
      </p:sp>
    </p:spTree>
    <p:extLst>
      <p:ext uri="{BB962C8B-B14F-4D97-AF65-F5344CB8AC3E}">
        <p14:creationId xmlns:p14="http://schemas.microsoft.com/office/powerpoint/2010/main" val="3922757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grpSp>
        <p:nvGrpSpPr>
          <p:cNvPr id="8" name="Group 7"/>
          <p:cNvGrpSpPr/>
          <p:nvPr userDrawn="1"/>
        </p:nvGrpSpPr>
        <p:grpSpPr>
          <a:xfrm>
            <a:off x="1219200" y="152400"/>
            <a:ext cx="762000" cy="762000"/>
            <a:chOff x="1143000" y="228600"/>
            <a:chExt cx="762000" cy="762000"/>
          </a:xfrm>
        </p:grpSpPr>
        <p:sp>
          <p:nvSpPr>
            <p:cNvPr id="9" name="Oval 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0" name="Oval 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1" name="Picture 1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2613000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6F8D5486-514F-4B7E-8D5D-A7AFE8F4C0BD}" type="slidenum">
              <a:rPr lang="en-US" smtClean="0">
                <a:solidFill>
                  <a:srgbClr val="FFFFFF"/>
                </a:solidFill>
              </a:rPr>
              <a:pPr/>
              <a:t>‹#›</a:t>
            </a:fld>
            <a:endParaRPr lang="en-US">
              <a:solidFill>
                <a:srgbClr val="FFFFFF"/>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75199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solidFill>
                  <a:srgbClr val="FFFFFF"/>
                </a:solidFill>
              </a:rPr>
              <a:pPr/>
              <a:t>5/6/2012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6F8D5486-514F-4B7E-8D5D-A7AFE8F4C0BD}"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408601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5/6/2012</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5/6/2012</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5/6/2012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5/6/2012</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7C6D424-DE00-4962-B9C4-D78CC5BE0C50}" type="datetimeFigureOut">
              <a:rPr lang="en-US" smtClean="0"/>
              <a:pPr/>
              <a:t>5/6/2012</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7C6D424-DE00-4962-B9C4-D78CC5BE0C50}" type="datetimeFigureOut">
              <a:rPr lang="en-US" smtClean="0"/>
              <a:pPr/>
              <a:t>5/6/2012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en-US" sz="1400" i="1" kern="1200" dirty="0" smtClean="0">
                <a:solidFill>
                  <a:schemeClr val="tx1">
                    <a:lumMod val="95000"/>
                    <a:lumOff val="5000"/>
                  </a:schemeClr>
                </a:solidFill>
                <a:latin typeface="Corbel" pitchFamily="34" charset="0"/>
                <a:ea typeface="+mn-ea"/>
                <a:cs typeface="+mn-cs"/>
              </a:rPr>
              <a:t>2121</a:t>
            </a:r>
            <a:r>
              <a:rPr kumimoji="0" lang="en-US" sz="1400" i="1" kern="1200" baseline="0" dirty="0" smtClean="0">
                <a:solidFill>
                  <a:schemeClr val="tx1">
                    <a:lumMod val="95000"/>
                    <a:lumOff val="5000"/>
                  </a:schemeClr>
                </a:solidFill>
                <a:latin typeface="Corbel" pitchFamily="34" charset="0"/>
                <a:ea typeface="+mn-ea"/>
                <a:cs typeface="+mn-cs"/>
              </a:rPr>
              <a:t> SW Broadway</a:t>
            </a:r>
            <a:r>
              <a:rPr kumimoji="0" lang="en-US" sz="1400" i="1" kern="1200" dirty="0" smtClean="0">
                <a:solidFill>
                  <a:schemeClr val="tx1">
                    <a:lumMod val="95000"/>
                    <a:lumOff val="5000"/>
                  </a:schemeClr>
                </a:solidFill>
                <a:latin typeface="Corbel" pitchFamily="34" charset="0"/>
                <a:ea typeface="+mn-ea"/>
                <a:cs typeface="+mn-cs"/>
              </a:rPr>
              <a:t>, Suite 300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Portland, Oregon 97201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Phone: (503) 228-4185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Fax: (503) 228-8182 </a:t>
            </a:r>
            <a:br>
              <a:rPr kumimoji="0" lang="en-US" sz="1400" i="1" kern="1200" dirty="0" smtClean="0">
                <a:solidFill>
                  <a:schemeClr val="tx1">
                    <a:lumMod val="95000"/>
                    <a:lumOff val="5000"/>
                  </a:schemeClr>
                </a:solidFill>
                <a:latin typeface="Corbel" pitchFamily="34" charset="0"/>
                <a:ea typeface="+mn-ea"/>
                <a:cs typeface="+mn-cs"/>
              </a:rPr>
            </a:br>
            <a:endParaRPr kumimoji="0" lang="en-US" sz="1400" i="1" u="sng" kern="1200" dirty="0" smtClean="0">
              <a:solidFill>
                <a:schemeClr val="accent3">
                  <a:lumMod val="50000"/>
                </a:schemeClr>
              </a:solidFill>
              <a:latin typeface="Corbel" pitchFamily="34" charset="0"/>
              <a:ea typeface="+mn-ea"/>
              <a:cs typeface="+mn-cs"/>
            </a:endParaRPr>
          </a:p>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5/6/2012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5/6/2012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6" name="Picture 25" descr="NPAIHBtransparent.gif"/>
            <p:cNvPicPr>
              <a:picLocks noChangeAspect="1"/>
            </p:cNvPicPr>
            <p:nvPr userDrawn="1"/>
          </p:nvPicPr>
          <p:blipFill>
            <a:blip r:embed="rId15"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 id="2147483710" r:id="rId13"/>
  </p:sldLayoutIdLst>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97C6D424-DE00-4962-B9C4-D78CC5BE0C50}" type="datetimeFigureOut">
              <a:rPr lang="en-US" smtClean="0">
                <a:solidFill>
                  <a:srgbClr val="FFFFFF"/>
                </a:solidFill>
              </a:rPr>
              <a:pPr/>
              <a:t>5/6/2012</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5744759D-0EFF-4FB2-9CCE-04E00944F0FE}" type="slidenum">
              <a:rPr lang="en-US" smtClean="0">
                <a:solidFill>
                  <a:srgbClr val="FFFFFF"/>
                </a:solidFill>
              </a:rPr>
              <a:pPr/>
              <a:t>‹#›</a:t>
            </a:fld>
            <a:endParaRPr lang="en-US" dirty="0">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078251024"/>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15.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wmf"/><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0.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257800"/>
            <a:ext cx="6400800" cy="762000"/>
          </a:xfrm>
        </p:spPr>
        <p:txBody>
          <a:bodyPr anchor="b"/>
          <a:lstStyle/>
          <a:p>
            <a:r>
              <a:rPr lang="en-US" dirty="0" smtClean="0"/>
              <a:t>Northwest Portland Area </a:t>
            </a:r>
          </a:p>
          <a:p>
            <a:r>
              <a:rPr lang="en-US" dirty="0" smtClean="0"/>
              <a:t>Indian Health Board</a:t>
            </a:r>
          </a:p>
        </p:txBody>
      </p:sp>
      <p:sp>
        <p:nvSpPr>
          <p:cNvPr id="2" name="Title 1"/>
          <p:cNvSpPr>
            <a:spLocks noGrp="1"/>
          </p:cNvSpPr>
          <p:nvPr>
            <p:ph type="ctrTitle"/>
          </p:nvPr>
        </p:nvSpPr>
        <p:spPr>
          <a:xfrm>
            <a:off x="685800" y="533400"/>
            <a:ext cx="7772400" cy="1752600"/>
          </a:xfrm>
        </p:spPr>
        <p:txBody>
          <a:bodyPr anchor="ctr">
            <a:noAutofit/>
          </a:bodyPr>
          <a:lstStyle/>
          <a:p>
            <a:r>
              <a:rPr lang="en-US" sz="7200" dirty="0" smtClean="0"/>
              <a:t>Project Red Talon</a:t>
            </a:r>
            <a:endParaRPr lang="en-US" sz="7200" dirty="0"/>
          </a:p>
        </p:txBody>
      </p:sp>
      <p:sp>
        <p:nvSpPr>
          <p:cNvPr id="4" name="TextBox 3"/>
          <p:cNvSpPr txBox="1"/>
          <p:nvPr/>
        </p:nvSpPr>
        <p:spPr>
          <a:xfrm>
            <a:off x="152400" y="3429000"/>
            <a:ext cx="8839200" cy="954107"/>
          </a:xfrm>
          <a:prstGeom prst="rect">
            <a:avLst/>
          </a:prstGeom>
          <a:noFill/>
        </p:spPr>
        <p:txBody>
          <a:bodyPr wrap="square" rtlCol="0">
            <a:spAutoFit/>
          </a:bodyPr>
          <a:lstStyle/>
          <a:p>
            <a:pPr algn="ctr"/>
            <a:r>
              <a:rPr lang="en-US" sz="2800" dirty="0" smtClean="0"/>
              <a:t>Preventing STDs and HIV among Tribes in </a:t>
            </a:r>
          </a:p>
          <a:p>
            <a:pPr algn="ctr"/>
            <a:r>
              <a:rPr lang="en-US" sz="2800" dirty="0" smtClean="0"/>
              <a:t>Oregon, Washington, and Idaho.</a:t>
            </a:r>
            <a:endParaRPr lang="en-US" sz="2800"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pic>
        <p:nvPicPr>
          <p:cNvPr id="22531" name="Picture 3"/>
          <p:cNvPicPr>
            <a:picLocks noChangeAspect="1" noChangeArrowheads="1"/>
          </p:cNvPicPr>
          <p:nvPr/>
        </p:nvPicPr>
        <p:blipFill>
          <a:blip r:embed="rId4" cstate="print"/>
          <a:srcRect b="32530"/>
          <a:stretch>
            <a:fillRect/>
          </a:stretch>
        </p:blipFill>
        <p:spPr bwMode="auto">
          <a:xfrm>
            <a:off x="488157" y="228600"/>
            <a:ext cx="6141243" cy="6400800"/>
          </a:xfrm>
          <a:prstGeom prst="rect">
            <a:avLst/>
          </a:prstGeom>
          <a:noFill/>
          <a:ln w="12700" cap="sq">
            <a:noFill/>
            <a:miter lim="800000"/>
            <a:headEnd type="none" w="sm" len="sm"/>
            <a:tailEnd type="none" w="sm" len="sm"/>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1000"/>
            <a:ext cx="7885113" cy="1524000"/>
          </a:xfrm>
        </p:spPr>
        <p:txBody>
          <a:bodyPr anchor="ctr"/>
          <a:lstStyle/>
          <a:p>
            <a:r>
              <a:rPr lang="en-US" sz="5400" dirty="0" smtClean="0"/>
              <a:t>Project Red Talon</a:t>
            </a:r>
            <a:endParaRPr lang="en-US" sz="5400" dirty="0"/>
          </a:p>
        </p:txBody>
      </p:sp>
      <p:sp>
        <p:nvSpPr>
          <p:cNvPr id="5" name="Text Placeholder 4"/>
          <p:cNvSpPr>
            <a:spLocks noGrp="1"/>
          </p:cNvSpPr>
          <p:nvPr>
            <p:ph type="body" idx="1"/>
          </p:nvPr>
        </p:nvSpPr>
        <p:spPr>
          <a:xfrm>
            <a:off x="1368426" y="2743200"/>
            <a:ext cx="6480174" cy="1673225"/>
          </a:xfrm>
        </p:spPr>
        <p:txBody>
          <a:bodyPr>
            <a:noAutofit/>
          </a:bodyPr>
          <a:lstStyle/>
          <a:p>
            <a:pPr>
              <a:lnSpc>
                <a:spcPct val="200000"/>
              </a:lnSpc>
            </a:pPr>
            <a:r>
              <a:rPr lang="en-US" sz="5400" dirty="0" smtClean="0"/>
              <a:t>What’s New?</a:t>
            </a:r>
            <a:endParaRPr lang="en-US" sz="5400" dirty="0"/>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449" b="20281"/>
          <a:stretch/>
        </p:blipFill>
        <p:spPr bwMode="auto">
          <a:xfrm>
            <a:off x="0" y="457199"/>
            <a:ext cx="9165877" cy="138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7519" b="21285"/>
          <a:stretch/>
        </p:blipFill>
        <p:spPr bwMode="auto">
          <a:xfrm>
            <a:off x="304800" y="2971800"/>
            <a:ext cx="847919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498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1752" y="1368552"/>
            <a:ext cx="8503920" cy="4270248"/>
          </a:xfrm>
        </p:spPr>
        <p:txBody>
          <a:bodyPr>
            <a:noAutofit/>
          </a:bodyPr>
          <a:lstStyle/>
          <a:p>
            <a:endParaRPr lang="en-US" sz="3600" dirty="0" smtClean="0"/>
          </a:p>
          <a:p>
            <a:r>
              <a:rPr lang="en-US" sz="3600" dirty="0" smtClean="0"/>
              <a:t>We are the only comprehensive health resource for Native teens and young adults, providing content and stories </a:t>
            </a:r>
          </a:p>
          <a:p>
            <a:r>
              <a:rPr lang="en-US" sz="3600" dirty="0">
                <a:solidFill>
                  <a:srgbClr val="C00000"/>
                </a:solidFill>
              </a:rPr>
              <a:t>– for </a:t>
            </a:r>
            <a:r>
              <a:rPr lang="en-US" sz="3600" dirty="0" smtClean="0">
                <a:solidFill>
                  <a:srgbClr val="C00000"/>
                </a:solidFill>
              </a:rPr>
              <a:t>Native youth, by Native youth – </a:t>
            </a:r>
          </a:p>
          <a:p>
            <a:r>
              <a:rPr lang="en-US" sz="3600" dirty="0" smtClean="0"/>
              <a:t>about the topics that matter most to them. </a:t>
            </a:r>
          </a:p>
          <a:p>
            <a:endParaRPr lang="en-US" sz="1600" dirty="0" smtClean="0"/>
          </a:p>
          <a:p>
            <a:r>
              <a:rPr lang="en-US" sz="2800" dirty="0" smtClean="0"/>
              <a:t>We strive to promote holistic health and positive growth in our local communities and nation at large.</a:t>
            </a:r>
          </a:p>
          <a:p>
            <a:endParaRPr lang="en-US" sz="36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0537" y="5798973"/>
            <a:ext cx="881063" cy="98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449" b="20281"/>
          <a:stretch/>
        </p:blipFill>
        <p:spPr bwMode="auto">
          <a:xfrm>
            <a:off x="0" y="0"/>
            <a:ext cx="9165877" cy="138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7519" b="21285"/>
          <a:stretch/>
        </p:blipFill>
        <p:spPr bwMode="auto">
          <a:xfrm>
            <a:off x="1219200" y="805301"/>
            <a:ext cx="6462139" cy="8710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82805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Text Box 5"/>
          <p:cNvSpPr txBox="1">
            <a:spLocks noChangeArrowheads="1"/>
          </p:cNvSpPr>
          <p:nvPr/>
        </p:nvSpPr>
        <p:spPr bwMode="auto">
          <a:xfrm>
            <a:off x="381000" y="1828800"/>
            <a:ext cx="8915400" cy="5564600"/>
          </a:xfrm>
          <a:prstGeom prst="rect">
            <a:avLst/>
          </a:prstGeom>
          <a:noFill/>
          <a:ln w="12700" cap="sq">
            <a:noFill/>
            <a:miter lim="800000"/>
            <a:headEnd type="none" w="sm" len="sm"/>
            <a:tailEnd type="none" w="sm" len="sm"/>
          </a:ln>
          <a:effectLst/>
        </p:spPr>
        <p:txBody>
          <a:bodyPr wrap="square">
            <a:spAutoFit/>
          </a:bodyPr>
          <a:lstStyle/>
          <a:p>
            <a:pPr marL="274320" indent="-274320">
              <a:spcBef>
                <a:spcPct val="20000"/>
              </a:spcBef>
              <a:spcAft>
                <a:spcPts val="1200"/>
              </a:spcAft>
              <a:buClr>
                <a:srgbClr val="6F6F74"/>
              </a:buClr>
              <a:buSzPct val="85000"/>
              <a:buFont typeface="Wingdings 2"/>
              <a:buChar char=""/>
            </a:pPr>
            <a:r>
              <a:rPr lang="en-US" sz="4000" b="1" dirty="0" smtClean="0">
                <a:solidFill>
                  <a:srgbClr val="C00000"/>
                </a:solidFill>
              </a:rPr>
              <a:t>Website: </a:t>
            </a:r>
            <a:r>
              <a:rPr lang="en-US" sz="3200" dirty="0">
                <a:solidFill>
                  <a:srgbClr val="FFFFFF"/>
                </a:solidFill>
              </a:rPr>
              <a:t>theory-based, offering culturally-appropriate health information, </a:t>
            </a:r>
            <a:r>
              <a:rPr lang="en-US" sz="3200" dirty="0" smtClean="0">
                <a:solidFill>
                  <a:srgbClr val="FFFFFF"/>
                </a:solidFill>
              </a:rPr>
              <a:t>with tools </a:t>
            </a:r>
            <a:r>
              <a:rPr lang="en-US" sz="3200" dirty="0">
                <a:solidFill>
                  <a:srgbClr val="FFFFFF"/>
                </a:solidFill>
              </a:rPr>
              <a:t>for behavior </a:t>
            </a:r>
            <a:r>
              <a:rPr lang="en-US" sz="3200" dirty="0" smtClean="0">
                <a:solidFill>
                  <a:srgbClr val="FFFFFF"/>
                </a:solidFill>
              </a:rPr>
              <a:t>change </a:t>
            </a:r>
            <a:r>
              <a:rPr lang="en-US" sz="3200" dirty="0">
                <a:solidFill>
                  <a:srgbClr val="FFFFFF"/>
                </a:solidFill>
              </a:rPr>
              <a:t>&amp; positive </a:t>
            </a:r>
            <a:r>
              <a:rPr lang="en-US" sz="3200" dirty="0" smtClean="0">
                <a:solidFill>
                  <a:srgbClr val="FFFFFF"/>
                </a:solidFill>
              </a:rPr>
              <a:t>youth development</a:t>
            </a:r>
          </a:p>
          <a:p>
            <a:pPr marL="274320" indent="-274320">
              <a:spcBef>
                <a:spcPct val="20000"/>
              </a:spcBef>
              <a:spcAft>
                <a:spcPts val="1200"/>
              </a:spcAft>
              <a:buClr>
                <a:srgbClr val="6F6F74"/>
              </a:buClr>
              <a:buSzPct val="85000"/>
              <a:buFont typeface="Wingdings 2"/>
              <a:buChar char=""/>
            </a:pPr>
            <a:r>
              <a:rPr lang="en-US" sz="4000" b="1" dirty="0">
                <a:solidFill>
                  <a:srgbClr val="FFC000"/>
                </a:solidFill>
              </a:rPr>
              <a:t>Outreach: </a:t>
            </a:r>
            <a:endParaRPr lang="en-US" sz="4000" b="1" dirty="0" smtClean="0">
              <a:solidFill>
                <a:srgbClr val="FFC000"/>
              </a:solidFill>
            </a:endParaRPr>
          </a:p>
          <a:p>
            <a:pPr marL="914400" lvl="1" indent="-457200">
              <a:spcBef>
                <a:spcPct val="20000"/>
              </a:spcBef>
              <a:spcAft>
                <a:spcPts val="1200"/>
              </a:spcAft>
              <a:buClr>
                <a:srgbClr val="0099CC"/>
              </a:buClr>
              <a:buSzPct val="85000"/>
              <a:buFont typeface="Wingdings" pitchFamily="2" charset="2"/>
              <a:buChar char="Ø"/>
            </a:pPr>
            <a:r>
              <a:rPr lang="en-US" sz="3200" dirty="0">
                <a:solidFill>
                  <a:srgbClr val="FFFFFF"/>
                </a:solidFill>
              </a:rPr>
              <a:t>Text Messaging </a:t>
            </a:r>
            <a:r>
              <a:rPr lang="en-US" sz="3200" dirty="0" smtClean="0">
                <a:solidFill>
                  <a:srgbClr val="FFFFFF"/>
                </a:solidFill>
              </a:rPr>
              <a:t>Service</a:t>
            </a:r>
          </a:p>
          <a:p>
            <a:pPr marL="914400" lvl="1" indent="-457200">
              <a:spcBef>
                <a:spcPct val="20000"/>
              </a:spcBef>
              <a:spcAft>
                <a:spcPts val="1200"/>
              </a:spcAft>
              <a:buClr>
                <a:srgbClr val="0099CC"/>
              </a:buClr>
              <a:buSzPct val="85000"/>
              <a:buFont typeface="Wingdings" pitchFamily="2" charset="2"/>
              <a:buChar char="Ø"/>
            </a:pPr>
            <a:r>
              <a:rPr lang="en-US" sz="3200" dirty="0" err="1" smtClean="0">
                <a:solidFill>
                  <a:srgbClr val="FFFFFF"/>
                </a:solidFill>
              </a:rPr>
              <a:t>Facebook</a:t>
            </a:r>
            <a:r>
              <a:rPr lang="en-US" sz="3200" dirty="0" smtClean="0">
                <a:solidFill>
                  <a:srgbClr val="FFFFFF"/>
                </a:solidFill>
              </a:rPr>
              <a:t>, Twitter… and more… </a:t>
            </a:r>
          </a:p>
          <a:p>
            <a:pPr marL="914400" lvl="1" indent="-457200">
              <a:spcBef>
                <a:spcPct val="20000"/>
              </a:spcBef>
              <a:spcAft>
                <a:spcPts val="1200"/>
              </a:spcAft>
              <a:buClr>
                <a:srgbClr val="0099CC"/>
              </a:buClr>
              <a:buSzPct val="85000"/>
              <a:buFont typeface="Wingdings" pitchFamily="2" charset="2"/>
              <a:buChar char="Ø"/>
            </a:pPr>
            <a:r>
              <a:rPr lang="en-US" sz="3200" dirty="0" smtClean="0">
                <a:solidFill>
                  <a:srgbClr val="FFFFFF"/>
                </a:solidFill>
              </a:rPr>
              <a:t>Print </a:t>
            </a:r>
            <a:r>
              <a:rPr lang="en-US" sz="3200" dirty="0">
                <a:solidFill>
                  <a:srgbClr val="FFFFFF"/>
                </a:solidFill>
              </a:rPr>
              <a:t>materials and swag…</a:t>
            </a:r>
          </a:p>
          <a:p>
            <a:pPr marL="274320" indent="-274320">
              <a:spcBef>
                <a:spcPct val="20000"/>
              </a:spcBef>
              <a:spcAft>
                <a:spcPts val="1200"/>
              </a:spcAft>
              <a:buClr>
                <a:srgbClr val="6F6F74"/>
              </a:buClr>
              <a:buSzPct val="85000"/>
              <a:buFont typeface="Wingdings 2"/>
              <a:buChar char=""/>
            </a:pPr>
            <a:endParaRPr lang="en-US" sz="3200" dirty="0">
              <a:solidFill>
                <a:srgbClr val="FFFFFF"/>
              </a:solidFill>
            </a:endParaRP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121" b="20281"/>
          <a:stretch/>
        </p:blipFill>
        <p:spPr bwMode="auto">
          <a:xfrm>
            <a:off x="-16933" y="0"/>
            <a:ext cx="916587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5225077"/>
            <a:ext cx="1338263" cy="1492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7519" b="21285"/>
          <a:stretch/>
        </p:blipFill>
        <p:spPr bwMode="auto">
          <a:xfrm>
            <a:off x="1219200" y="805301"/>
            <a:ext cx="6462139" cy="8710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70875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
            <a:ext cx="10668000" cy="13699691"/>
          </a:xfrm>
          <a:prstGeom prst="rect">
            <a:avLst/>
          </a:prstGeom>
        </p:spPr>
      </p:pic>
    </p:spTree>
    <p:custDataLst>
      <p:tags r:id="rId1"/>
    </p:custDataLst>
    <p:extLst>
      <p:ext uri="{BB962C8B-B14F-4D97-AF65-F5344CB8AC3E}">
        <p14:creationId xmlns:p14="http://schemas.microsoft.com/office/powerpoint/2010/main" val="215719631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1"/>
            <a:ext cx="5299518" cy="6849196"/>
          </a:xfrm>
          <a:prstGeom prst="rect">
            <a:avLst/>
          </a:prstGeom>
        </p:spPr>
      </p:pic>
    </p:spTree>
    <p:extLst>
      <p:ext uri="{BB962C8B-B14F-4D97-AF65-F5344CB8AC3E}">
        <p14:creationId xmlns:p14="http://schemas.microsoft.com/office/powerpoint/2010/main" val="2901118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p:txBody>
          <a:bodyPr/>
          <a:lstStyle/>
          <a:p>
            <a:endParaRPr lang="en-US" sz="3200" dirty="0" smtClean="0"/>
          </a:p>
          <a:p>
            <a:endParaRPr lang="en-US"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121" b="20281"/>
          <a:stretch/>
        </p:blipFill>
        <p:spPr bwMode="auto">
          <a:xfrm>
            <a:off x="0" y="0"/>
            <a:ext cx="916587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055" t="22962" r="57084" b="15309"/>
          <a:stretch/>
        </p:blipFill>
        <p:spPr bwMode="auto">
          <a:xfrm>
            <a:off x="533399" y="-15610"/>
            <a:ext cx="3931705" cy="687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288048" y="2459248"/>
            <a:ext cx="5210177" cy="297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76790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80" t="6407" r="39318"/>
          <a:stretch/>
        </p:blipFill>
        <p:spPr bwMode="auto">
          <a:xfrm>
            <a:off x="-990" y="-7917"/>
            <a:ext cx="9144990" cy="1072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876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68" t="52155" r="62207" b="23636"/>
          <a:stretch/>
        </p:blipFill>
        <p:spPr bwMode="auto">
          <a:xfrm>
            <a:off x="6788726" y="20521"/>
            <a:ext cx="6745496" cy="417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60" t="52155" r="62207" b="23636"/>
          <a:stretch/>
        </p:blipFill>
        <p:spPr bwMode="auto">
          <a:xfrm>
            <a:off x="6788726" y="2237377"/>
            <a:ext cx="4542622" cy="417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18" t="8889" r="61592" b="47812"/>
          <a:stretch/>
        </p:blipFill>
        <p:spPr bwMode="auto">
          <a:xfrm>
            <a:off x="0" y="-1"/>
            <a:ext cx="6934200" cy="701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377" t="52155" r="62207" b="23636"/>
          <a:stretch/>
        </p:blipFill>
        <p:spPr bwMode="auto">
          <a:xfrm>
            <a:off x="6906491" y="4419600"/>
            <a:ext cx="2271311" cy="417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95" t="67249" r="62627" b="23636"/>
          <a:stretch/>
        </p:blipFill>
        <p:spPr bwMode="auto">
          <a:xfrm>
            <a:off x="533400" y="5673111"/>
            <a:ext cx="6096000" cy="147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647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1"/>
                </a:solidFill>
              </a:rPr>
              <a:t>Project Red Talon:</a:t>
            </a:r>
            <a:r>
              <a:rPr lang="en-US" sz="3600" dirty="0" smtClean="0"/>
              <a:t> Four Objectives</a:t>
            </a:r>
            <a:endParaRPr lang="en-US" sz="3600" dirty="0"/>
          </a:p>
        </p:txBody>
      </p:sp>
      <p:sp>
        <p:nvSpPr>
          <p:cNvPr id="10" name="AutoShape 2"/>
          <p:cNvSpPr>
            <a:spLocks noChangeArrowheads="1"/>
          </p:cNvSpPr>
          <p:nvPr/>
        </p:nvSpPr>
        <p:spPr bwMode="auto">
          <a:xfrm>
            <a:off x="381000" y="1329384"/>
            <a:ext cx="8305800" cy="4787900"/>
          </a:xfrm>
          <a:prstGeom prst="roundRect">
            <a:avLst>
              <a:gd name="adj" fmla="val 3051"/>
            </a:avLst>
          </a:prstGeom>
          <a:solidFill>
            <a:schemeClr val="bg1"/>
          </a:solidFill>
          <a:ln w="38100">
            <a:solidFill>
              <a:srgbClr val="C0C0C0">
                <a:alpha val="39999"/>
              </a:srgbClr>
            </a:solidFill>
            <a:round/>
            <a:headEnd/>
            <a:tailEnd/>
          </a:ln>
        </p:spPr>
        <p:txBody>
          <a:bodyPr wrap="none" anchor="ctr"/>
          <a:lstStyle/>
          <a:p>
            <a:endParaRPr lang="en-US"/>
          </a:p>
        </p:txBody>
      </p:sp>
      <p:sp>
        <p:nvSpPr>
          <p:cNvPr id="15" name="Rectangle 3"/>
          <p:cNvSpPr>
            <a:spLocks noChangeArrowheads="1"/>
          </p:cNvSpPr>
          <p:nvPr/>
        </p:nvSpPr>
        <p:spPr bwMode="auto">
          <a:xfrm>
            <a:off x="381000" y="2046934"/>
            <a:ext cx="2455863" cy="1166813"/>
          </a:xfrm>
          <a:prstGeom prst="rect">
            <a:avLst/>
          </a:prstGeom>
          <a:solidFill>
            <a:schemeClr val="accent1">
              <a:lumMod val="40000"/>
              <a:lumOff val="60000"/>
              <a:alpha val="54901"/>
            </a:schemeClr>
          </a:solidFill>
          <a:ln w="9525" algn="ctr">
            <a:noFill/>
            <a:miter lim="800000"/>
            <a:headEnd/>
            <a:tailEnd/>
          </a:ln>
        </p:spPr>
        <p:txBody>
          <a:bodyPr wrap="none" lIns="73025" tIns="36511" rIns="73025" bIns="36511" anchor="ctr"/>
          <a:lstStyle/>
          <a:p>
            <a:endParaRPr lang="en-US"/>
          </a:p>
        </p:txBody>
      </p:sp>
      <p:sp>
        <p:nvSpPr>
          <p:cNvPr id="16" name="Rectangle 4"/>
          <p:cNvSpPr>
            <a:spLocks noChangeArrowheads="1"/>
          </p:cNvSpPr>
          <p:nvPr/>
        </p:nvSpPr>
        <p:spPr bwMode="auto">
          <a:xfrm>
            <a:off x="6219825" y="2046934"/>
            <a:ext cx="2455863" cy="1166813"/>
          </a:xfrm>
          <a:prstGeom prst="rect">
            <a:avLst/>
          </a:prstGeom>
          <a:solidFill>
            <a:schemeClr val="accent1">
              <a:lumMod val="40000"/>
              <a:lumOff val="60000"/>
              <a:alpha val="54901"/>
            </a:schemeClr>
          </a:solidFill>
          <a:ln w="9525" algn="ctr">
            <a:noFill/>
            <a:miter lim="800000"/>
            <a:headEnd/>
            <a:tailEnd/>
          </a:ln>
        </p:spPr>
        <p:txBody>
          <a:bodyPr wrap="none" lIns="73025" tIns="36511" rIns="73025" bIns="36511" anchor="ctr"/>
          <a:lstStyle/>
          <a:p>
            <a:endParaRPr lang="en-US"/>
          </a:p>
        </p:txBody>
      </p:sp>
      <p:sp>
        <p:nvSpPr>
          <p:cNvPr id="17" name="Rectangle 5"/>
          <p:cNvSpPr>
            <a:spLocks noChangeArrowheads="1"/>
          </p:cNvSpPr>
          <p:nvPr/>
        </p:nvSpPr>
        <p:spPr bwMode="auto">
          <a:xfrm>
            <a:off x="381000" y="4513909"/>
            <a:ext cx="2455863" cy="1166813"/>
          </a:xfrm>
          <a:prstGeom prst="rect">
            <a:avLst/>
          </a:prstGeom>
          <a:solidFill>
            <a:schemeClr val="accent1">
              <a:lumMod val="40000"/>
              <a:lumOff val="60000"/>
              <a:alpha val="54901"/>
            </a:schemeClr>
          </a:solidFill>
          <a:ln w="9525" algn="ctr">
            <a:noFill/>
            <a:miter lim="800000"/>
            <a:headEnd/>
            <a:tailEnd/>
          </a:ln>
        </p:spPr>
        <p:txBody>
          <a:bodyPr wrap="none" lIns="73025" tIns="36511" rIns="73025" bIns="36511" anchor="ctr"/>
          <a:lstStyle/>
          <a:p>
            <a:endParaRPr lang="en-US"/>
          </a:p>
        </p:txBody>
      </p:sp>
      <p:sp>
        <p:nvSpPr>
          <p:cNvPr id="18" name="Rectangle 6"/>
          <p:cNvSpPr>
            <a:spLocks noChangeArrowheads="1"/>
          </p:cNvSpPr>
          <p:nvPr/>
        </p:nvSpPr>
        <p:spPr bwMode="auto">
          <a:xfrm>
            <a:off x="6219825" y="4513909"/>
            <a:ext cx="2455863" cy="1166813"/>
          </a:xfrm>
          <a:prstGeom prst="rect">
            <a:avLst/>
          </a:prstGeom>
          <a:solidFill>
            <a:schemeClr val="accent1">
              <a:lumMod val="40000"/>
              <a:lumOff val="60000"/>
              <a:alpha val="54901"/>
            </a:schemeClr>
          </a:solidFill>
          <a:ln w="9525" algn="ctr">
            <a:noFill/>
            <a:miter lim="800000"/>
            <a:headEnd/>
            <a:tailEnd/>
          </a:ln>
        </p:spPr>
        <p:txBody>
          <a:bodyPr wrap="none" lIns="73025" tIns="36511" rIns="73025" bIns="36511" anchor="ctr"/>
          <a:lstStyle/>
          <a:p>
            <a:endParaRPr lang="en-US"/>
          </a:p>
        </p:txBody>
      </p:sp>
      <p:sp>
        <p:nvSpPr>
          <p:cNvPr id="19" name="Oval 8"/>
          <p:cNvSpPr>
            <a:spLocks noChangeArrowheads="1"/>
          </p:cNvSpPr>
          <p:nvPr/>
        </p:nvSpPr>
        <p:spPr bwMode="auto">
          <a:xfrm>
            <a:off x="2233613" y="1499247"/>
            <a:ext cx="4749800" cy="4740275"/>
          </a:xfrm>
          <a:prstGeom prst="ellipse">
            <a:avLst/>
          </a:prstGeom>
          <a:gradFill rotWithShape="1">
            <a:gsLst>
              <a:gs pos="0">
                <a:srgbClr val="DBDBDD">
                  <a:alpha val="57999"/>
                </a:srgbClr>
              </a:gs>
              <a:gs pos="100000">
                <a:srgbClr val="000000">
                  <a:alpha val="0"/>
                </a:srgbClr>
              </a:gs>
            </a:gsLst>
            <a:lin ang="5400000" scaled="1"/>
          </a:gradFill>
          <a:ln w="9525" algn="ctr">
            <a:noFill/>
            <a:round/>
            <a:headEnd/>
            <a:tailEnd/>
          </a:ln>
        </p:spPr>
        <p:txBody>
          <a:bodyPr lIns="82124" tIns="41061" rIns="82124" bIns="41061" anchor="ctr">
            <a:spAutoFit/>
          </a:bodyPr>
          <a:lstStyle/>
          <a:p>
            <a:endParaRPr lang="en-US"/>
          </a:p>
        </p:txBody>
      </p:sp>
      <p:sp>
        <p:nvSpPr>
          <p:cNvPr id="21" name="Oval 10"/>
          <p:cNvSpPr>
            <a:spLocks noChangeArrowheads="1"/>
          </p:cNvSpPr>
          <p:nvPr/>
        </p:nvSpPr>
        <p:spPr bwMode="auto">
          <a:xfrm>
            <a:off x="3302000" y="5729934"/>
            <a:ext cx="2578100" cy="203200"/>
          </a:xfrm>
          <a:prstGeom prst="ellipse">
            <a:avLst/>
          </a:prstGeom>
          <a:gradFill rotWithShape="1">
            <a:gsLst>
              <a:gs pos="0">
                <a:schemeClr val="tx1">
                  <a:alpha val="35001"/>
                </a:schemeClr>
              </a:gs>
              <a:gs pos="100000">
                <a:schemeClr val="bg1">
                  <a:alpha val="0"/>
                </a:schemeClr>
              </a:gs>
            </a:gsLst>
            <a:path path="shape">
              <a:fillToRect l="50000" t="50000" r="50000" b="50000"/>
            </a:path>
          </a:gradFill>
          <a:ln w="9525" algn="ctr">
            <a:noFill/>
            <a:round/>
            <a:headEnd/>
            <a:tailEnd/>
          </a:ln>
        </p:spPr>
        <p:txBody>
          <a:bodyPr wrap="none" lIns="73025" tIns="36511" rIns="73025" bIns="36511" anchor="ctr"/>
          <a:lstStyle/>
          <a:p>
            <a:endParaRPr lang="en-US"/>
          </a:p>
        </p:txBody>
      </p:sp>
      <p:grpSp>
        <p:nvGrpSpPr>
          <p:cNvPr id="23" name="Group 12"/>
          <p:cNvGrpSpPr>
            <a:grpSpLocks/>
          </p:cNvGrpSpPr>
          <p:nvPr/>
        </p:nvGrpSpPr>
        <p:grpSpPr bwMode="auto">
          <a:xfrm>
            <a:off x="2740025" y="2029472"/>
            <a:ext cx="3721100" cy="3711575"/>
            <a:chOff x="6021" y="2887"/>
            <a:chExt cx="988" cy="985"/>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p:grpSpPr>
        <p:sp>
          <p:nvSpPr>
            <p:cNvPr id="25" name="Oval 13"/>
            <p:cNvSpPr>
              <a:spLocks noChangeArrowheads="1"/>
            </p:cNvSpPr>
            <p:nvPr/>
          </p:nvSpPr>
          <p:spPr bwMode="auto">
            <a:xfrm>
              <a:off x="6021" y="2887"/>
              <a:ext cx="988" cy="985"/>
            </a:xfrm>
            <a:prstGeom prst="ellipse">
              <a:avLst/>
            </a:prstGeom>
            <a:grpFill/>
            <a:ln w="25400" algn="ctr">
              <a:noFill/>
              <a:round/>
              <a:headEnd/>
              <a:tailEnd/>
            </a:ln>
          </p:spPr>
          <p:txBody>
            <a:bodyPr wrap="none" lIns="73025" tIns="36511" rIns="73025" bIns="36511" anchor="ctr"/>
            <a:lstStyle/>
            <a:p>
              <a:endParaRPr lang="en-US"/>
            </a:p>
          </p:txBody>
        </p:sp>
        <p:sp>
          <p:nvSpPr>
            <p:cNvPr id="26" name="Oval 14"/>
            <p:cNvSpPr>
              <a:spLocks noChangeArrowheads="1"/>
            </p:cNvSpPr>
            <p:nvPr/>
          </p:nvSpPr>
          <p:spPr bwMode="auto">
            <a:xfrm rot="10800000">
              <a:off x="6045" y="2910"/>
              <a:ext cx="940" cy="938"/>
            </a:xfrm>
            <a:prstGeom prst="ellipse">
              <a:avLst/>
            </a:prstGeom>
            <a:grpFill/>
            <a:ln w="25400" algn="ctr">
              <a:noFill/>
              <a:round/>
              <a:headEnd/>
              <a:tailEnd/>
            </a:ln>
          </p:spPr>
          <p:txBody>
            <a:bodyPr wrap="none" lIns="73025" tIns="36511" rIns="73025" bIns="36511" anchor="ctr"/>
            <a:lstStyle/>
            <a:p>
              <a:endParaRPr lang="en-US"/>
            </a:p>
          </p:txBody>
        </p:sp>
      </p:grpSp>
      <p:grpSp>
        <p:nvGrpSpPr>
          <p:cNvPr id="63" name="Group 62"/>
          <p:cNvGrpSpPr/>
          <p:nvPr/>
        </p:nvGrpSpPr>
        <p:grpSpPr>
          <a:xfrm>
            <a:off x="5483225" y="4164659"/>
            <a:ext cx="1911350" cy="1911350"/>
            <a:chOff x="5483225" y="4143375"/>
            <a:chExt cx="1911350" cy="1911350"/>
          </a:xfrm>
        </p:grpSpPr>
        <p:pic>
          <p:nvPicPr>
            <p:cNvPr id="43" name="Picture 32"/>
            <p:cNvPicPr>
              <a:picLocks noChangeAspect="1" noChangeArrowheads="1"/>
            </p:cNvPicPr>
            <p:nvPr/>
          </p:nvPicPr>
          <p:blipFill>
            <a:blip r:embed="rId4" cstate="print"/>
            <a:srcRect/>
            <a:stretch>
              <a:fillRect/>
            </a:stretch>
          </p:blipFill>
          <p:spPr bwMode="auto">
            <a:xfrm>
              <a:off x="5483225" y="4143375"/>
              <a:ext cx="1911350" cy="1911350"/>
            </a:xfrm>
            <a:prstGeom prst="rect">
              <a:avLst/>
            </a:prstGeom>
            <a:noFill/>
            <a:ln w="9525" algn="ctr">
              <a:noFill/>
              <a:miter lim="800000"/>
              <a:headEnd/>
              <a:tailEnd/>
            </a:ln>
          </p:spPr>
        </p:pic>
        <p:sp>
          <p:nvSpPr>
            <p:cNvPr id="44" name="Oval 33"/>
            <p:cNvSpPr>
              <a:spLocks noChangeArrowheads="1"/>
            </p:cNvSpPr>
            <p:nvPr/>
          </p:nvSpPr>
          <p:spPr bwMode="auto">
            <a:xfrm>
              <a:off x="5493575" y="4253778"/>
              <a:ext cx="1693994" cy="1690544"/>
            </a:xfrm>
            <a:prstGeom prst="ellipse">
              <a:avLst/>
            </a:prstGeom>
            <a:solidFill>
              <a:srgbClr val="C0C0C4">
                <a:alpha val="65097"/>
              </a:srgbClr>
            </a:solidFill>
            <a:ln w="9525" algn="ctr">
              <a:noFill/>
              <a:round/>
              <a:headEnd/>
              <a:tailEnd/>
            </a:ln>
          </p:spPr>
          <p:txBody>
            <a:bodyPr lIns="82124" tIns="41061" rIns="82124" bIns="41061" anchor="ctr">
              <a:spAutoFit/>
            </a:bodyPr>
            <a:lstStyle/>
            <a:p>
              <a:endParaRPr lang="en-US"/>
            </a:p>
          </p:txBody>
        </p:sp>
        <p:grpSp>
          <p:nvGrpSpPr>
            <p:cNvPr id="45" name="Group 34"/>
            <p:cNvGrpSpPr>
              <a:grpSpLocks/>
            </p:cNvGrpSpPr>
            <p:nvPr/>
          </p:nvGrpSpPr>
          <p:grpSpPr bwMode="auto">
            <a:xfrm>
              <a:off x="5640204" y="4402132"/>
              <a:ext cx="1400737" cy="1395562"/>
              <a:chOff x="6021" y="2887"/>
              <a:chExt cx="988" cy="985"/>
            </a:xfrm>
          </p:grpSpPr>
          <p:sp>
            <p:nvSpPr>
              <p:cNvPr id="46" name="Oval 35"/>
              <p:cNvSpPr>
                <a:spLocks noChangeArrowheads="1"/>
              </p:cNvSpPr>
              <p:nvPr/>
            </p:nvSpPr>
            <p:spPr bwMode="auto">
              <a:xfrm>
                <a:off x="6021" y="2887"/>
                <a:ext cx="988" cy="98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algn="ctr">
                <a:noFill/>
                <a:round/>
                <a:headEnd/>
                <a:tailEnd/>
              </a:ln>
            </p:spPr>
            <p:txBody>
              <a:bodyPr wrap="none" lIns="73025" tIns="36511" rIns="73025" bIns="36511" anchor="ctr"/>
              <a:lstStyle/>
              <a:p>
                <a:endParaRPr lang="en-US"/>
              </a:p>
            </p:txBody>
          </p:sp>
          <p:sp>
            <p:nvSpPr>
              <p:cNvPr id="47" name="Oval 36"/>
              <p:cNvSpPr>
                <a:spLocks noChangeArrowheads="1"/>
              </p:cNvSpPr>
              <p:nvPr/>
            </p:nvSpPr>
            <p:spPr bwMode="auto">
              <a:xfrm rot="10800000">
                <a:off x="6048" y="2912"/>
                <a:ext cx="940" cy="938"/>
              </a:xfrm>
              <a:prstGeom prst="ellipse">
                <a:avLst/>
              </a:prstGeom>
              <a:solidFill>
                <a:schemeClr val="bg1"/>
              </a:solidFill>
              <a:ln w="25400" algn="ctr">
                <a:noFill/>
                <a:round/>
                <a:headEnd/>
                <a:tailEnd/>
              </a:ln>
            </p:spPr>
            <p:txBody>
              <a:bodyPr wrap="none" lIns="73025" tIns="36511" rIns="73025" bIns="36511" anchor="ctr"/>
              <a:lstStyle/>
              <a:p>
                <a:endParaRPr lang="en-US"/>
              </a:p>
            </p:txBody>
          </p:sp>
        </p:grpSp>
      </p:grpSp>
      <p:sp>
        <p:nvSpPr>
          <p:cNvPr id="56" name="Text Box 45"/>
          <p:cNvSpPr txBox="1">
            <a:spLocks noChangeArrowheads="1"/>
          </p:cNvSpPr>
          <p:nvPr/>
        </p:nvSpPr>
        <p:spPr bwMode="auto">
          <a:xfrm>
            <a:off x="381000" y="2182043"/>
            <a:ext cx="1752600" cy="923330"/>
          </a:xfrm>
          <a:prstGeom prst="rect">
            <a:avLst/>
          </a:prstGeom>
          <a:noFill/>
          <a:ln w="9525">
            <a:noFill/>
            <a:miter lim="800000"/>
            <a:headEnd/>
            <a:tailEnd/>
          </a:ln>
        </p:spPr>
        <p:txBody>
          <a:bodyPr>
            <a:spAutoFit/>
          </a:bodyPr>
          <a:lstStyle/>
          <a:p>
            <a:pPr algn="ctr">
              <a:spcBef>
                <a:spcPct val="50000"/>
              </a:spcBef>
            </a:pPr>
            <a:r>
              <a:rPr lang="en-US" dirty="0" smtClean="0">
                <a:solidFill>
                  <a:schemeClr val="tx1"/>
                </a:solidFill>
                <a:ea typeface="ＭＳ Ｐゴシック" charset="-128"/>
              </a:rPr>
              <a:t>Increase Capacity to Prevent STDs</a:t>
            </a:r>
            <a:endParaRPr lang="en-US" dirty="0">
              <a:solidFill>
                <a:schemeClr val="tx1"/>
              </a:solidFill>
              <a:ea typeface="ＭＳ Ｐゴシック" charset="-128"/>
            </a:endParaRPr>
          </a:p>
        </p:txBody>
      </p:sp>
      <p:sp>
        <p:nvSpPr>
          <p:cNvPr id="57" name="Text Box 46"/>
          <p:cNvSpPr txBox="1">
            <a:spLocks noChangeArrowheads="1"/>
          </p:cNvSpPr>
          <p:nvPr/>
        </p:nvSpPr>
        <p:spPr bwMode="auto">
          <a:xfrm>
            <a:off x="7010400" y="2154884"/>
            <a:ext cx="1752600" cy="923330"/>
          </a:xfrm>
          <a:prstGeom prst="rect">
            <a:avLst/>
          </a:prstGeom>
          <a:noFill/>
          <a:ln w="9525">
            <a:noFill/>
            <a:miter lim="800000"/>
            <a:headEnd/>
            <a:tailEnd/>
          </a:ln>
        </p:spPr>
        <p:txBody>
          <a:bodyPr>
            <a:spAutoFit/>
          </a:bodyPr>
          <a:lstStyle/>
          <a:p>
            <a:pPr algn="ctr">
              <a:spcBef>
                <a:spcPct val="50000"/>
              </a:spcBef>
            </a:pPr>
            <a:r>
              <a:rPr lang="en-US" dirty="0" smtClean="0">
                <a:solidFill>
                  <a:schemeClr val="tx1"/>
                </a:solidFill>
                <a:ea typeface="ＭＳ Ｐゴシック" charset="-128"/>
              </a:rPr>
              <a:t>Increase Awareness about STDs</a:t>
            </a:r>
            <a:endParaRPr lang="en-US" dirty="0">
              <a:solidFill>
                <a:schemeClr val="tx1"/>
              </a:solidFill>
              <a:ea typeface="ＭＳ Ｐゴシック" charset="-128"/>
            </a:endParaRPr>
          </a:p>
        </p:txBody>
      </p:sp>
      <p:sp>
        <p:nvSpPr>
          <p:cNvPr id="58" name="Text Box 47"/>
          <p:cNvSpPr txBox="1">
            <a:spLocks noChangeArrowheads="1"/>
          </p:cNvSpPr>
          <p:nvPr/>
        </p:nvSpPr>
        <p:spPr bwMode="auto">
          <a:xfrm flipH="1">
            <a:off x="331959" y="4615289"/>
            <a:ext cx="1752600" cy="923330"/>
          </a:xfrm>
          <a:prstGeom prst="rect">
            <a:avLst/>
          </a:prstGeom>
          <a:noFill/>
          <a:ln w="9525">
            <a:noFill/>
            <a:miter lim="800000"/>
            <a:headEnd/>
            <a:tailEnd/>
          </a:ln>
        </p:spPr>
        <p:txBody>
          <a:bodyPr>
            <a:spAutoFit/>
          </a:bodyPr>
          <a:lstStyle/>
          <a:p>
            <a:pPr algn="ctr">
              <a:spcBef>
                <a:spcPct val="50000"/>
              </a:spcBef>
            </a:pPr>
            <a:r>
              <a:rPr lang="en-US" dirty="0" smtClean="0">
                <a:solidFill>
                  <a:schemeClr val="tx1"/>
                </a:solidFill>
                <a:ea typeface="ＭＳ Ｐゴシック" charset="-128"/>
              </a:rPr>
              <a:t>Improve AI/AN Representation</a:t>
            </a:r>
            <a:endParaRPr lang="en-US" dirty="0">
              <a:solidFill>
                <a:schemeClr val="tx1"/>
              </a:solidFill>
              <a:ea typeface="ＭＳ Ｐゴシック" charset="-128"/>
            </a:endParaRPr>
          </a:p>
        </p:txBody>
      </p:sp>
      <p:sp>
        <p:nvSpPr>
          <p:cNvPr id="59" name="Text Box 48"/>
          <p:cNvSpPr txBox="1">
            <a:spLocks noChangeArrowheads="1"/>
          </p:cNvSpPr>
          <p:nvPr/>
        </p:nvSpPr>
        <p:spPr bwMode="auto">
          <a:xfrm flipH="1">
            <a:off x="7086600" y="4620443"/>
            <a:ext cx="1752600" cy="923330"/>
          </a:xfrm>
          <a:prstGeom prst="rect">
            <a:avLst/>
          </a:prstGeom>
          <a:noFill/>
          <a:ln w="9525">
            <a:noFill/>
            <a:miter lim="800000"/>
            <a:headEnd/>
            <a:tailEnd/>
          </a:ln>
        </p:spPr>
        <p:txBody>
          <a:bodyPr>
            <a:spAutoFit/>
          </a:bodyPr>
          <a:lstStyle/>
          <a:p>
            <a:pPr algn="ctr">
              <a:spcBef>
                <a:spcPct val="50000"/>
              </a:spcBef>
            </a:pPr>
            <a:r>
              <a:rPr lang="en-US" dirty="0" smtClean="0">
                <a:solidFill>
                  <a:schemeClr val="tx1"/>
                </a:solidFill>
                <a:ea typeface="ＭＳ Ｐゴシック" charset="-128"/>
              </a:rPr>
              <a:t>Improve Testing &amp; Treatment</a:t>
            </a:r>
            <a:endParaRPr lang="en-US" dirty="0">
              <a:solidFill>
                <a:schemeClr val="tx1"/>
              </a:solidFill>
              <a:ea typeface="ＭＳ Ｐゴシック" charset="-128"/>
            </a:endParaRPr>
          </a:p>
        </p:txBody>
      </p:sp>
      <p:grpSp>
        <p:nvGrpSpPr>
          <p:cNvPr id="62" name="Group 61"/>
          <p:cNvGrpSpPr/>
          <p:nvPr/>
        </p:nvGrpSpPr>
        <p:grpSpPr>
          <a:xfrm>
            <a:off x="3456509" y="2638718"/>
            <a:ext cx="2331120" cy="2362200"/>
            <a:chOff x="3495289" y="2590800"/>
            <a:chExt cx="2331120" cy="2362200"/>
          </a:xfrm>
        </p:grpSpPr>
        <p:sp>
          <p:nvSpPr>
            <p:cNvPr id="14" name="Oval 13"/>
            <p:cNvSpPr/>
            <p:nvPr/>
          </p:nvSpPr>
          <p:spPr>
            <a:xfrm>
              <a:off x="3523306" y="2743200"/>
              <a:ext cx="2209800" cy="2209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edT eagle clr clpd 3in.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495289" y="2590800"/>
              <a:ext cx="2331120" cy="2362200"/>
            </a:xfrm>
            <a:prstGeom prst="rect">
              <a:avLst/>
            </a:prstGeom>
            <a:noFill/>
            <a:ln>
              <a:noFill/>
            </a:ln>
          </p:spPr>
        </p:pic>
      </p:grpSp>
      <p:grpSp>
        <p:nvGrpSpPr>
          <p:cNvPr id="64" name="Group 63"/>
          <p:cNvGrpSpPr/>
          <p:nvPr/>
        </p:nvGrpSpPr>
        <p:grpSpPr>
          <a:xfrm>
            <a:off x="5410200" y="1615134"/>
            <a:ext cx="1911350" cy="1911350"/>
            <a:chOff x="5483225" y="4143375"/>
            <a:chExt cx="1911350" cy="1911350"/>
          </a:xfrm>
        </p:grpSpPr>
        <p:pic>
          <p:nvPicPr>
            <p:cNvPr id="65" name="Picture 32"/>
            <p:cNvPicPr>
              <a:picLocks noChangeAspect="1" noChangeArrowheads="1"/>
            </p:cNvPicPr>
            <p:nvPr/>
          </p:nvPicPr>
          <p:blipFill>
            <a:blip r:embed="rId4" cstate="print"/>
            <a:srcRect/>
            <a:stretch>
              <a:fillRect/>
            </a:stretch>
          </p:blipFill>
          <p:spPr bwMode="auto">
            <a:xfrm>
              <a:off x="5483225" y="4143375"/>
              <a:ext cx="1911350" cy="1911350"/>
            </a:xfrm>
            <a:prstGeom prst="rect">
              <a:avLst/>
            </a:prstGeom>
            <a:noFill/>
            <a:ln w="9525" algn="ctr">
              <a:noFill/>
              <a:miter lim="800000"/>
              <a:headEnd/>
              <a:tailEnd/>
            </a:ln>
          </p:spPr>
        </p:pic>
        <p:sp>
          <p:nvSpPr>
            <p:cNvPr id="66" name="Oval 33"/>
            <p:cNvSpPr>
              <a:spLocks noChangeArrowheads="1"/>
            </p:cNvSpPr>
            <p:nvPr/>
          </p:nvSpPr>
          <p:spPr bwMode="auto">
            <a:xfrm>
              <a:off x="5493575" y="4253778"/>
              <a:ext cx="1693994" cy="1690544"/>
            </a:xfrm>
            <a:prstGeom prst="ellipse">
              <a:avLst/>
            </a:prstGeom>
            <a:solidFill>
              <a:srgbClr val="C0C0C4">
                <a:alpha val="65097"/>
              </a:srgbClr>
            </a:solidFill>
            <a:ln w="9525" algn="ctr">
              <a:noFill/>
              <a:round/>
              <a:headEnd/>
              <a:tailEnd/>
            </a:ln>
          </p:spPr>
          <p:txBody>
            <a:bodyPr lIns="82124" tIns="41061" rIns="82124" bIns="41061" anchor="ctr">
              <a:spAutoFit/>
            </a:bodyPr>
            <a:lstStyle/>
            <a:p>
              <a:endParaRPr lang="en-US"/>
            </a:p>
          </p:txBody>
        </p:sp>
        <p:grpSp>
          <p:nvGrpSpPr>
            <p:cNvPr id="67" name="Group 34"/>
            <p:cNvGrpSpPr>
              <a:grpSpLocks/>
            </p:cNvGrpSpPr>
            <p:nvPr/>
          </p:nvGrpSpPr>
          <p:grpSpPr bwMode="auto">
            <a:xfrm>
              <a:off x="5640204" y="4402132"/>
              <a:ext cx="1400737" cy="1395562"/>
              <a:chOff x="6021" y="2887"/>
              <a:chExt cx="988" cy="985"/>
            </a:xfrm>
          </p:grpSpPr>
          <p:sp>
            <p:nvSpPr>
              <p:cNvPr id="68" name="Oval 35"/>
              <p:cNvSpPr>
                <a:spLocks noChangeArrowheads="1"/>
              </p:cNvSpPr>
              <p:nvPr/>
            </p:nvSpPr>
            <p:spPr bwMode="auto">
              <a:xfrm>
                <a:off x="6021" y="2887"/>
                <a:ext cx="988" cy="98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algn="ctr">
                <a:noFill/>
                <a:round/>
                <a:headEnd/>
                <a:tailEnd/>
              </a:ln>
            </p:spPr>
            <p:txBody>
              <a:bodyPr wrap="none" lIns="73025" tIns="36511" rIns="73025" bIns="36511" anchor="ctr"/>
              <a:lstStyle/>
              <a:p>
                <a:endParaRPr lang="en-US"/>
              </a:p>
            </p:txBody>
          </p:sp>
          <p:sp>
            <p:nvSpPr>
              <p:cNvPr id="69" name="Oval 36"/>
              <p:cNvSpPr>
                <a:spLocks noChangeArrowheads="1"/>
              </p:cNvSpPr>
              <p:nvPr/>
            </p:nvSpPr>
            <p:spPr bwMode="auto">
              <a:xfrm rot="10800000">
                <a:off x="6048" y="2912"/>
                <a:ext cx="940" cy="938"/>
              </a:xfrm>
              <a:prstGeom prst="ellipse">
                <a:avLst/>
              </a:prstGeom>
              <a:solidFill>
                <a:schemeClr val="bg1"/>
              </a:solidFill>
              <a:ln w="25400" algn="ctr">
                <a:noFill/>
                <a:round/>
                <a:headEnd/>
                <a:tailEnd/>
              </a:ln>
            </p:spPr>
            <p:txBody>
              <a:bodyPr wrap="none" lIns="73025" tIns="36511" rIns="73025" bIns="36511" anchor="ctr"/>
              <a:lstStyle/>
              <a:p>
                <a:endParaRPr lang="en-US"/>
              </a:p>
            </p:txBody>
          </p:sp>
        </p:grpSp>
      </p:grpSp>
      <p:grpSp>
        <p:nvGrpSpPr>
          <p:cNvPr id="70" name="Group 69"/>
          <p:cNvGrpSpPr/>
          <p:nvPr/>
        </p:nvGrpSpPr>
        <p:grpSpPr>
          <a:xfrm>
            <a:off x="1981200" y="4136084"/>
            <a:ext cx="1911350" cy="1911350"/>
            <a:chOff x="5483225" y="4143375"/>
            <a:chExt cx="1911350" cy="1911350"/>
          </a:xfrm>
        </p:grpSpPr>
        <p:pic>
          <p:nvPicPr>
            <p:cNvPr id="71" name="Picture 32"/>
            <p:cNvPicPr>
              <a:picLocks noChangeAspect="1" noChangeArrowheads="1"/>
            </p:cNvPicPr>
            <p:nvPr/>
          </p:nvPicPr>
          <p:blipFill>
            <a:blip r:embed="rId4" cstate="print"/>
            <a:srcRect/>
            <a:stretch>
              <a:fillRect/>
            </a:stretch>
          </p:blipFill>
          <p:spPr bwMode="auto">
            <a:xfrm>
              <a:off x="5483225" y="4143375"/>
              <a:ext cx="1911350" cy="1911350"/>
            </a:xfrm>
            <a:prstGeom prst="rect">
              <a:avLst/>
            </a:prstGeom>
            <a:noFill/>
            <a:ln w="9525" algn="ctr">
              <a:noFill/>
              <a:miter lim="800000"/>
              <a:headEnd/>
              <a:tailEnd/>
            </a:ln>
          </p:spPr>
        </p:pic>
        <p:sp>
          <p:nvSpPr>
            <p:cNvPr id="72" name="Oval 33"/>
            <p:cNvSpPr>
              <a:spLocks noChangeArrowheads="1"/>
            </p:cNvSpPr>
            <p:nvPr/>
          </p:nvSpPr>
          <p:spPr bwMode="auto">
            <a:xfrm>
              <a:off x="5493575" y="4253778"/>
              <a:ext cx="1693994" cy="1690544"/>
            </a:xfrm>
            <a:prstGeom prst="ellipse">
              <a:avLst/>
            </a:prstGeom>
            <a:solidFill>
              <a:srgbClr val="C0C0C4">
                <a:alpha val="65097"/>
              </a:srgbClr>
            </a:solidFill>
            <a:ln w="9525" algn="ctr">
              <a:noFill/>
              <a:round/>
              <a:headEnd/>
              <a:tailEnd/>
            </a:ln>
          </p:spPr>
          <p:txBody>
            <a:bodyPr lIns="82124" tIns="41061" rIns="82124" bIns="41061" anchor="ctr">
              <a:spAutoFit/>
            </a:bodyPr>
            <a:lstStyle/>
            <a:p>
              <a:endParaRPr lang="en-US"/>
            </a:p>
          </p:txBody>
        </p:sp>
        <p:grpSp>
          <p:nvGrpSpPr>
            <p:cNvPr id="73" name="Group 34"/>
            <p:cNvGrpSpPr>
              <a:grpSpLocks/>
            </p:cNvGrpSpPr>
            <p:nvPr/>
          </p:nvGrpSpPr>
          <p:grpSpPr bwMode="auto">
            <a:xfrm>
              <a:off x="5640204" y="4402132"/>
              <a:ext cx="1400737" cy="1395562"/>
              <a:chOff x="6021" y="2887"/>
              <a:chExt cx="988" cy="985"/>
            </a:xfrm>
          </p:grpSpPr>
          <p:sp>
            <p:nvSpPr>
              <p:cNvPr id="74" name="Oval 35"/>
              <p:cNvSpPr>
                <a:spLocks noChangeArrowheads="1"/>
              </p:cNvSpPr>
              <p:nvPr/>
            </p:nvSpPr>
            <p:spPr bwMode="auto">
              <a:xfrm>
                <a:off x="6021" y="2887"/>
                <a:ext cx="988" cy="98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algn="ctr">
                <a:noFill/>
                <a:round/>
                <a:headEnd/>
                <a:tailEnd/>
              </a:ln>
            </p:spPr>
            <p:txBody>
              <a:bodyPr wrap="none" lIns="73025" tIns="36511" rIns="73025" bIns="36511" anchor="ctr"/>
              <a:lstStyle/>
              <a:p>
                <a:endParaRPr lang="en-US"/>
              </a:p>
            </p:txBody>
          </p:sp>
          <p:sp>
            <p:nvSpPr>
              <p:cNvPr id="75" name="Oval 36"/>
              <p:cNvSpPr>
                <a:spLocks noChangeArrowheads="1"/>
              </p:cNvSpPr>
              <p:nvPr/>
            </p:nvSpPr>
            <p:spPr bwMode="auto">
              <a:xfrm rot="10800000">
                <a:off x="6048" y="2912"/>
                <a:ext cx="940" cy="938"/>
              </a:xfrm>
              <a:prstGeom prst="ellipse">
                <a:avLst/>
              </a:prstGeom>
              <a:solidFill>
                <a:schemeClr val="bg1"/>
              </a:solidFill>
              <a:ln w="25400" algn="ctr">
                <a:noFill/>
                <a:round/>
                <a:headEnd/>
                <a:tailEnd/>
              </a:ln>
            </p:spPr>
            <p:txBody>
              <a:bodyPr wrap="none" lIns="73025" tIns="36511" rIns="73025" bIns="36511" anchor="ctr"/>
              <a:lstStyle/>
              <a:p>
                <a:endParaRPr lang="en-US"/>
              </a:p>
            </p:txBody>
          </p:sp>
        </p:grpSp>
      </p:grpSp>
      <p:grpSp>
        <p:nvGrpSpPr>
          <p:cNvPr id="76" name="Group 75"/>
          <p:cNvGrpSpPr/>
          <p:nvPr/>
        </p:nvGrpSpPr>
        <p:grpSpPr>
          <a:xfrm>
            <a:off x="1981200" y="1621484"/>
            <a:ext cx="1911350" cy="1911350"/>
            <a:chOff x="5483225" y="4143375"/>
            <a:chExt cx="1911350" cy="1911350"/>
          </a:xfrm>
        </p:grpSpPr>
        <p:pic>
          <p:nvPicPr>
            <p:cNvPr id="77" name="Picture 32"/>
            <p:cNvPicPr>
              <a:picLocks noChangeAspect="1" noChangeArrowheads="1"/>
            </p:cNvPicPr>
            <p:nvPr/>
          </p:nvPicPr>
          <p:blipFill>
            <a:blip r:embed="rId4" cstate="print"/>
            <a:srcRect/>
            <a:stretch>
              <a:fillRect/>
            </a:stretch>
          </p:blipFill>
          <p:spPr bwMode="auto">
            <a:xfrm>
              <a:off x="5483225" y="4143375"/>
              <a:ext cx="1911350" cy="1911350"/>
            </a:xfrm>
            <a:prstGeom prst="rect">
              <a:avLst/>
            </a:prstGeom>
            <a:noFill/>
            <a:ln w="9525" algn="ctr">
              <a:noFill/>
              <a:miter lim="800000"/>
              <a:headEnd/>
              <a:tailEnd/>
            </a:ln>
          </p:spPr>
        </p:pic>
        <p:sp>
          <p:nvSpPr>
            <p:cNvPr id="78" name="Oval 33"/>
            <p:cNvSpPr>
              <a:spLocks noChangeArrowheads="1"/>
            </p:cNvSpPr>
            <p:nvPr/>
          </p:nvSpPr>
          <p:spPr bwMode="auto">
            <a:xfrm>
              <a:off x="5493575" y="4253778"/>
              <a:ext cx="1693994" cy="1690544"/>
            </a:xfrm>
            <a:prstGeom prst="ellipse">
              <a:avLst/>
            </a:prstGeom>
            <a:solidFill>
              <a:srgbClr val="C0C0C4">
                <a:alpha val="65097"/>
              </a:srgbClr>
            </a:solidFill>
            <a:ln w="9525" algn="ctr">
              <a:noFill/>
              <a:round/>
              <a:headEnd/>
              <a:tailEnd/>
            </a:ln>
          </p:spPr>
          <p:txBody>
            <a:bodyPr lIns="82124" tIns="41061" rIns="82124" bIns="41061" anchor="ctr">
              <a:spAutoFit/>
            </a:bodyPr>
            <a:lstStyle/>
            <a:p>
              <a:endParaRPr lang="en-US"/>
            </a:p>
          </p:txBody>
        </p:sp>
        <p:grpSp>
          <p:nvGrpSpPr>
            <p:cNvPr id="79" name="Group 34"/>
            <p:cNvGrpSpPr>
              <a:grpSpLocks/>
            </p:cNvGrpSpPr>
            <p:nvPr/>
          </p:nvGrpSpPr>
          <p:grpSpPr bwMode="auto">
            <a:xfrm>
              <a:off x="5640204" y="4402132"/>
              <a:ext cx="1400737" cy="1395562"/>
              <a:chOff x="6021" y="2887"/>
              <a:chExt cx="988" cy="985"/>
            </a:xfrm>
          </p:grpSpPr>
          <p:sp>
            <p:nvSpPr>
              <p:cNvPr id="80" name="Oval 35"/>
              <p:cNvSpPr>
                <a:spLocks noChangeArrowheads="1"/>
              </p:cNvSpPr>
              <p:nvPr/>
            </p:nvSpPr>
            <p:spPr bwMode="auto">
              <a:xfrm>
                <a:off x="6021" y="2887"/>
                <a:ext cx="988" cy="98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algn="ctr">
                <a:noFill/>
                <a:round/>
                <a:headEnd/>
                <a:tailEnd/>
              </a:ln>
            </p:spPr>
            <p:txBody>
              <a:bodyPr wrap="none" lIns="73025" tIns="36511" rIns="73025" bIns="36511" anchor="ctr"/>
              <a:lstStyle/>
              <a:p>
                <a:endParaRPr lang="en-US"/>
              </a:p>
            </p:txBody>
          </p:sp>
          <p:sp>
            <p:nvSpPr>
              <p:cNvPr id="81" name="Oval 36"/>
              <p:cNvSpPr>
                <a:spLocks noChangeArrowheads="1"/>
              </p:cNvSpPr>
              <p:nvPr/>
            </p:nvSpPr>
            <p:spPr bwMode="auto">
              <a:xfrm rot="10800000">
                <a:off x="6048" y="2912"/>
                <a:ext cx="940" cy="938"/>
              </a:xfrm>
              <a:prstGeom prst="ellipse">
                <a:avLst/>
              </a:prstGeom>
              <a:solidFill>
                <a:schemeClr val="bg1"/>
              </a:solidFill>
              <a:ln w="25400" algn="ctr">
                <a:noFill/>
                <a:round/>
                <a:headEnd/>
                <a:tailEnd/>
              </a:ln>
            </p:spPr>
            <p:txBody>
              <a:bodyPr wrap="none" lIns="73025" tIns="36511" rIns="73025" bIns="36511" anchor="ctr"/>
              <a:lstStyle/>
              <a:p>
                <a:endParaRPr lang="en-US"/>
              </a:p>
            </p:txBody>
          </p:sp>
        </p:grpSp>
      </p:grpSp>
      <p:pic>
        <p:nvPicPr>
          <p:cNvPr id="1026" name="Picture 2" descr="C:\Documents and Settings\scraig\Local Settings\Temporary Internet Files\Content.IE5\ATUNA1IJ\MCBL01023_0000[1].wmf"/>
          <p:cNvPicPr>
            <a:picLocks noChangeAspect="1" noChangeArrowheads="1"/>
          </p:cNvPicPr>
          <p:nvPr/>
        </p:nvPicPr>
        <p:blipFill>
          <a:blip r:embed="rId6" cstate="print">
            <a:duotone>
              <a:prstClr val="black"/>
              <a:schemeClr val="tx1">
                <a:tint val="45000"/>
                <a:satMod val="400000"/>
              </a:schemeClr>
            </a:duotone>
          </a:blip>
          <a:srcRect l="12844" r="48623" b="18033"/>
          <a:stretch>
            <a:fillRect/>
          </a:stretch>
        </p:blipFill>
        <p:spPr bwMode="auto">
          <a:xfrm>
            <a:off x="5706122" y="2222206"/>
            <a:ext cx="114300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Documents and Settings\scraig\Local Settings\Temporary Internet Files\Content.IE5\ATUNA1IJ\MCj04246820000[1].wmf"/>
          <p:cNvPicPr>
            <a:picLocks noChangeAspect="1" noChangeArrowheads="1"/>
          </p:cNvPicPr>
          <p:nvPr/>
        </p:nvPicPr>
        <p:blipFill>
          <a:blip r:embed="rId7" cstate="print">
            <a:duotone>
              <a:prstClr val="black"/>
              <a:schemeClr val="tx1">
                <a:tint val="45000"/>
                <a:satMod val="400000"/>
              </a:schemeClr>
            </a:duotone>
          </a:blip>
          <a:srcRect/>
          <a:stretch>
            <a:fillRect/>
          </a:stretch>
        </p:blipFill>
        <p:spPr bwMode="auto">
          <a:xfrm>
            <a:off x="5894034" y="4667603"/>
            <a:ext cx="901452" cy="898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Documents and Settings\scraig\Local Settings\Temporary Internet Files\Content.IE5\2XCDIHAD\MCj04348050000[1].png"/>
          <p:cNvPicPr>
            <a:picLocks noChangeAspect="1" noChangeArrowheads="1"/>
          </p:cNvPicPr>
          <p:nvPr/>
        </p:nvPicPr>
        <p:blipFill>
          <a:blip r:embed="rId8" cstate="print">
            <a:duotone>
              <a:prstClr val="black"/>
              <a:schemeClr val="tx1">
                <a:tint val="45000"/>
                <a:satMod val="400000"/>
              </a:schemeClr>
            </a:duotone>
          </a:blip>
          <a:srcRect/>
          <a:stretch>
            <a:fillRect/>
          </a:stretch>
        </p:blipFill>
        <p:spPr bwMode="auto">
          <a:xfrm>
            <a:off x="2183166" y="1952918"/>
            <a:ext cx="1295286" cy="1295286"/>
          </a:xfrm>
          <a:prstGeom prst="rect">
            <a:avLst/>
          </a:prstGeom>
          <a:noFill/>
        </p:spPr>
      </p:pic>
      <p:pic>
        <p:nvPicPr>
          <p:cNvPr id="1029" name="Picture 5" descr="C:\Documents and Settings\scraig\Local Settings\Temporary Internet Files\Content.IE5\6TCFAPSX\MPj04332090000[1].jpg"/>
          <p:cNvPicPr>
            <a:picLocks noChangeAspect="1" noChangeArrowheads="1"/>
          </p:cNvPicPr>
          <p:nvPr/>
        </p:nvPicPr>
        <p:blipFill>
          <a:blip r:embed="rId9" cstate="print">
            <a:clrChange>
              <a:clrFrom>
                <a:srgbClr val="919191"/>
              </a:clrFrom>
              <a:clrTo>
                <a:srgbClr val="919191">
                  <a:alpha val="0"/>
                </a:srgbClr>
              </a:clrTo>
            </a:clrChange>
            <a:duotone>
              <a:prstClr val="black"/>
              <a:schemeClr val="bg1">
                <a:tint val="45000"/>
                <a:satMod val="400000"/>
              </a:schemeClr>
            </a:duotone>
          </a:blip>
          <a:srcRect l="44052" t="10318" r="16667" b="51526"/>
          <a:stretch>
            <a:fillRect/>
          </a:stretch>
        </p:blipFill>
        <p:spPr bwMode="auto">
          <a:xfrm>
            <a:off x="2339268" y="4707419"/>
            <a:ext cx="1013532" cy="767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18" t="12814" r="7760" b="4761"/>
          <a:stretch/>
        </p:blipFill>
        <p:spPr bwMode="auto">
          <a:xfrm>
            <a:off x="-1815031" y="0"/>
            <a:ext cx="126354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097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81000"/>
            <a:ext cx="9144000" cy="990600"/>
          </a:xfrm>
          <a:prstGeom prst="rect">
            <a:avLst/>
          </a:prstGeom>
        </p:spPr>
        <p:txBody>
          <a:bodyPr/>
          <a:lstStyle/>
          <a:p>
            <a:pPr algn="ctr">
              <a:defRPr/>
            </a:pPr>
            <a:r>
              <a:rPr lang="en-US" sz="4400" dirty="0" smtClean="0">
                <a:solidFill>
                  <a:srgbClr val="C00000"/>
                </a:solidFill>
              </a:rPr>
              <a:t>Native </a:t>
            </a:r>
            <a:r>
              <a:rPr lang="en-US" sz="4400" dirty="0">
                <a:solidFill>
                  <a:srgbClr val="C00000"/>
                </a:solidFill>
              </a:rPr>
              <a:t>VOICES Project</a:t>
            </a:r>
          </a:p>
          <a:p>
            <a:pPr algn="ctr">
              <a:defRPr/>
            </a:pPr>
            <a:endParaRPr lang="en-US" sz="4000" b="1" dirty="0">
              <a:solidFill>
                <a:srgbClr val="FFC000"/>
              </a:solidFill>
            </a:endParaRPr>
          </a:p>
          <a:p>
            <a:pPr algn="ctr">
              <a:defRPr/>
            </a:pPr>
            <a:endParaRPr lang="en-US" sz="4000" b="1" dirty="0">
              <a:solidFill>
                <a:srgbClr val="FFC000"/>
              </a:solidFill>
            </a:endParaRPr>
          </a:p>
        </p:txBody>
      </p:sp>
      <p:sp>
        <p:nvSpPr>
          <p:cNvPr id="20483" name="Rectangle 4"/>
          <p:cNvSpPr>
            <a:spLocks noChangeArrowheads="1"/>
          </p:cNvSpPr>
          <p:nvPr/>
        </p:nvSpPr>
        <p:spPr bwMode="auto">
          <a:xfrm>
            <a:off x="152400" y="5576888"/>
            <a:ext cx="8991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a:solidFill>
                  <a:prstClr val="black"/>
                </a:solidFill>
                <a:ea typeface="Times New Roman" pitchFamily="18" charset="0"/>
                <a:cs typeface="Calibri" pitchFamily="34" charset="0"/>
              </a:rPr>
              <a:t>Supported by a three-year grant from the Indian Health Service, </a:t>
            </a:r>
          </a:p>
          <a:p>
            <a:pPr algn="ctr"/>
            <a:r>
              <a:rPr lang="en-US" sz="1600">
                <a:solidFill>
                  <a:prstClr val="black"/>
                </a:solidFill>
                <a:ea typeface="Times New Roman" pitchFamily="18" charset="0"/>
                <a:cs typeface="Calibri" pitchFamily="34" charset="0"/>
              </a:rPr>
              <a:t>issued through their Native American Research Centers for Health (NARCH) program </a:t>
            </a:r>
          </a:p>
        </p:txBody>
      </p:sp>
      <p:sp>
        <p:nvSpPr>
          <p:cNvPr id="20484" name="Content Placeholder 2"/>
          <p:cNvSpPr txBox="1">
            <a:spLocks/>
          </p:cNvSpPr>
          <p:nvPr/>
        </p:nvSpPr>
        <p:spPr bwMode="auto">
          <a:xfrm>
            <a:off x="397565" y="1447800"/>
            <a:ext cx="8382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D16349"/>
              </a:buClr>
              <a:buSzPct val="85000"/>
              <a:buFont typeface="Arial" charset="0"/>
              <a:buNone/>
            </a:pPr>
            <a:r>
              <a:rPr lang="en-US" sz="2800" dirty="0" smtClean="0">
                <a:solidFill>
                  <a:prstClr val="black"/>
                </a:solidFill>
                <a:latin typeface="Georgia" pitchFamily="18" charset="0"/>
              </a:rPr>
              <a:t>Adapt </a:t>
            </a:r>
            <a:r>
              <a:rPr lang="en-US" sz="2800" dirty="0">
                <a:solidFill>
                  <a:prstClr val="black"/>
                </a:solidFill>
                <a:latin typeface="Georgia" pitchFamily="18" charset="0"/>
              </a:rPr>
              <a:t>a CDC </a:t>
            </a:r>
            <a:r>
              <a:rPr lang="en-US" sz="2800" dirty="0" smtClean="0">
                <a:solidFill>
                  <a:prstClr val="black"/>
                </a:solidFill>
                <a:latin typeface="Georgia" pitchFamily="18" charset="0"/>
              </a:rPr>
              <a:t>evidence-based intervention</a:t>
            </a:r>
            <a:r>
              <a:rPr lang="en-US" sz="2800" dirty="0">
                <a:solidFill>
                  <a:prstClr val="black"/>
                </a:solidFill>
                <a:latin typeface="Georgia" pitchFamily="18" charset="0"/>
              </a:rPr>
              <a:t>, </a:t>
            </a:r>
            <a:endParaRPr lang="en-US" sz="2800" dirty="0" smtClean="0">
              <a:solidFill>
                <a:prstClr val="black"/>
              </a:solidFill>
              <a:latin typeface="Georgia" pitchFamily="18" charset="0"/>
            </a:endParaRPr>
          </a:p>
          <a:p>
            <a:pPr algn="ctr" eaLnBrk="1" hangingPunct="1">
              <a:spcBef>
                <a:spcPct val="20000"/>
              </a:spcBef>
              <a:buClr>
                <a:srgbClr val="D16349"/>
              </a:buClr>
              <a:buSzPct val="85000"/>
              <a:buFont typeface="Arial" charset="0"/>
              <a:buNone/>
            </a:pPr>
            <a:r>
              <a:rPr lang="en-US" sz="2800" dirty="0" smtClean="0">
                <a:solidFill>
                  <a:prstClr val="black"/>
                </a:solidFill>
                <a:latin typeface="Georgia" pitchFamily="18" charset="0"/>
              </a:rPr>
              <a:t>VOICES</a:t>
            </a:r>
            <a:r>
              <a:rPr lang="en-US" sz="2800" dirty="0">
                <a:solidFill>
                  <a:prstClr val="black"/>
                </a:solidFill>
                <a:latin typeface="Georgia" pitchFamily="18" charset="0"/>
              </a:rPr>
              <a:t>, and evaluate its effectiveness</a:t>
            </a:r>
          </a:p>
          <a:p>
            <a:pPr algn="ctr" eaLnBrk="1" hangingPunct="1">
              <a:spcBef>
                <a:spcPct val="20000"/>
              </a:spcBef>
              <a:buClr>
                <a:srgbClr val="D16349"/>
              </a:buClr>
              <a:buSzPct val="85000"/>
              <a:buFont typeface="Arial" charset="0"/>
              <a:buNone/>
            </a:pPr>
            <a:r>
              <a:rPr lang="en-US" sz="2800" dirty="0">
                <a:solidFill>
                  <a:prstClr val="black"/>
                </a:solidFill>
                <a:latin typeface="Georgia" pitchFamily="18" charset="0"/>
              </a:rPr>
              <a:t>as a sexual health resource for Native teens and</a:t>
            </a:r>
          </a:p>
          <a:p>
            <a:pPr algn="ctr" eaLnBrk="1" hangingPunct="1">
              <a:spcBef>
                <a:spcPct val="20000"/>
              </a:spcBef>
              <a:buClr>
                <a:srgbClr val="D16349"/>
              </a:buClr>
              <a:buSzPct val="85000"/>
              <a:buFont typeface="Arial" charset="0"/>
              <a:buNone/>
            </a:pPr>
            <a:r>
              <a:rPr lang="en-US" sz="2800" dirty="0">
                <a:solidFill>
                  <a:prstClr val="black"/>
                </a:solidFill>
                <a:latin typeface="Georgia" pitchFamily="18" charset="0"/>
              </a:rPr>
              <a:t>young adults (15-24 years old) in the Pacific NW</a:t>
            </a:r>
          </a:p>
          <a:p>
            <a:pPr eaLnBrk="1" hangingPunct="1">
              <a:spcBef>
                <a:spcPct val="20000"/>
              </a:spcBef>
              <a:buClr>
                <a:srgbClr val="D16349"/>
              </a:buClr>
              <a:buSzPct val="85000"/>
              <a:buFont typeface="Arial" charset="0"/>
              <a:buNone/>
            </a:pPr>
            <a:endParaRPr lang="en-US" sz="2400" dirty="0">
              <a:solidFill>
                <a:prstClr val="black"/>
              </a:solidFill>
              <a:latin typeface="Georgia" pitchFamily="18" charset="0"/>
            </a:endParaRPr>
          </a:p>
          <a:p>
            <a:pPr eaLnBrk="1" hangingPunct="1">
              <a:spcBef>
                <a:spcPct val="20000"/>
              </a:spcBef>
              <a:buClr>
                <a:srgbClr val="D16349"/>
              </a:buClr>
              <a:buSzPct val="85000"/>
              <a:buFont typeface="Arial" charset="0"/>
              <a:buNone/>
            </a:pPr>
            <a:endParaRPr lang="en-US" sz="2000" dirty="0">
              <a:solidFill>
                <a:prstClr val="black"/>
              </a:solidFill>
              <a:latin typeface="Georgia" pitchFamily="18" charset="0"/>
            </a:endParaRPr>
          </a:p>
          <a:p>
            <a:pPr eaLnBrk="1" hangingPunct="1">
              <a:spcBef>
                <a:spcPct val="20000"/>
              </a:spcBef>
              <a:buClr>
                <a:srgbClr val="D16349"/>
              </a:buClr>
              <a:buSzPct val="85000"/>
              <a:buFont typeface="Arial" charset="0"/>
              <a:buNone/>
            </a:pPr>
            <a:endParaRPr lang="en-US" sz="2000" dirty="0">
              <a:solidFill>
                <a:prstClr val="black"/>
              </a:solidFill>
              <a:latin typeface="Georgia" pitchFamily="18" charset="0"/>
            </a:endParaRPr>
          </a:p>
          <a:p>
            <a:pPr eaLnBrk="1" hangingPunct="1">
              <a:spcBef>
                <a:spcPct val="20000"/>
              </a:spcBef>
              <a:buClr>
                <a:srgbClr val="D16349"/>
              </a:buClr>
              <a:buSzPct val="85000"/>
            </a:pPr>
            <a:endParaRPr lang="en-US" sz="1200" dirty="0">
              <a:solidFill>
                <a:prstClr val="black"/>
              </a:solidFill>
              <a:latin typeface="Georgia" pitchFamily="18" charset="0"/>
            </a:endParaRPr>
          </a:p>
          <a:p>
            <a:pPr eaLnBrk="1" hangingPunct="1">
              <a:spcBef>
                <a:spcPct val="20000"/>
              </a:spcBef>
              <a:buClr>
                <a:srgbClr val="D16349"/>
              </a:buClr>
              <a:buSzPct val="85000"/>
            </a:pPr>
            <a:endParaRPr lang="en-US" sz="2400" dirty="0">
              <a:solidFill>
                <a:srgbClr val="FFC000"/>
              </a:solidFill>
              <a:latin typeface="Georgia" pitchFamily="18" charset="0"/>
            </a:endParaRPr>
          </a:p>
          <a:p>
            <a:pPr eaLnBrk="1" hangingPunct="1">
              <a:spcBef>
                <a:spcPct val="20000"/>
              </a:spcBef>
              <a:buClr>
                <a:srgbClr val="D16349"/>
              </a:buClr>
              <a:buSzPct val="85000"/>
            </a:pPr>
            <a:endParaRPr lang="en-US" sz="2400" dirty="0">
              <a:solidFill>
                <a:srgbClr val="FFC000"/>
              </a:solidFill>
              <a:latin typeface="Georgia" pitchFamily="18" charset="0"/>
            </a:endParaRPr>
          </a:p>
          <a:p>
            <a:pPr eaLnBrk="1" hangingPunct="1">
              <a:spcBef>
                <a:spcPct val="20000"/>
              </a:spcBef>
              <a:buClr>
                <a:srgbClr val="D16349"/>
              </a:buClr>
              <a:buSzPct val="85000"/>
            </a:pPr>
            <a:endParaRPr lang="en-US" sz="2400" dirty="0">
              <a:solidFill>
                <a:srgbClr val="FFC000"/>
              </a:solidFill>
              <a:latin typeface="Georgia" pitchFamily="18" charset="0"/>
            </a:endParaRPr>
          </a:p>
          <a:p>
            <a:pPr eaLnBrk="1" hangingPunct="1">
              <a:spcBef>
                <a:spcPct val="20000"/>
              </a:spcBef>
              <a:buClr>
                <a:srgbClr val="D16349"/>
              </a:buClr>
              <a:buSzPct val="85000"/>
            </a:pPr>
            <a:endParaRPr lang="en-US" sz="2400" dirty="0">
              <a:solidFill>
                <a:srgbClr val="FFC000"/>
              </a:solidFill>
              <a:latin typeface="Georgia" pitchFamily="18" charset="0"/>
            </a:endParaRPr>
          </a:p>
          <a:p>
            <a:pPr eaLnBrk="1" hangingPunct="1">
              <a:spcBef>
                <a:spcPct val="20000"/>
              </a:spcBef>
              <a:buClr>
                <a:srgbClr val="D16349"/>
              </a:buClr>
              <a:buSzPct val="85000"/>
            </a:pPr>
            <a:endParaRPr lang="en-US" sz="2400" dirty="0">
              <a:solidFill>
                <a:prstClr val="black"/>
              </a:solidFill>
              <a:latin typeface="Georgia" pitchFamily="18" charset="0"/>
            </a:endParaRPr>
          </a:p>
          <a:p>
            <a:pPr eaLnBrk="1" hangingPunct="1">
              <a:spcBef>
                <a:spcPct val="20000"/>
              </a:spcBef>
              <a:buClr>
                <a:srgbClr val="D16349"/>
              </a:buClr>
              <a:buSzPct val="85000"/>
            </a:pPr>
            <a:r>
              <a:rPr lang="en-US" sz="2400" dirty="0">
                <a:solidFill>
                  <a:prstClr val="black"/>
                </a:solidFill>
                <a:latin typeface="Georgia" pitchFamily="18" charset="0"/>
              </a:rPr>
              <a:t> </a:t>
            </a:r>
          </a:p>
          <a:p>
            <a:pPr algn="ctr" eaLnBrk="1" hangingPunct="1">
              <a:spcBef>
                <a:spcPct val="20000"/>
              </a:spcBef>
              <a:buClr>
                <a:srgbClr val="D16349"/>
              </a:buClr>
              <a:buSzPct val="85000"/>
              <a:buFont typeface="Arial" charset="0"/>
              <a:buNone/>
            </a:pPr>
            <a:endParaRPr lang="en-US" sz="2700" dirty="0">
              <a:solidFill>
                <a:prstClr val="black"/>
              </a:solidFill>
              <a:latin typeface="Georgia" pitchFamily="18" charset="0"/>
            </a:endParaRPr>
          </a:p>
          <a:p>
            <a:pPr algn="ctr" eaLnBrk="1" hangingPunct="1">
              <a:spcBef>
                <a:spcPct val="20000"/>
              </a:spcBef>
              <a:buClr>
                <a:srgbClr val="D16349"/>
              </a:buClr>
              <a:buSzPct val="85000"/>
              <a:buFont typeface="Arial" charset="0"/>
              <a:buNone/>
            </a:pPr>
            <a:r>
              <a:rPr lang="en-US" sz="2700" dirty="0">
                <a:solidFill>
                  <a:prstClr val="black"/>
                </a:solidFill>
                <a:latin typeface="Georgia" pitchFamily="18" charset="0"/>
              </a:rPr>
              <a:t> </a:t>
            </a:r>
          </a:p>
        </p:txBody>
      </p:sp>
      <p:pic>
        <p:nvPicPr>
          <p:cNvPr id="20485" name="il_fi" descr="Description: http://media.tumblr.com/tumblr_kzcd9c19ns1qb3wb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707" y="3763523"/>
            <a:ext cx="1564585" cy="165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31061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cstate="print"/>
          <a:srcRect/>
          <a:stretch>
            <a:fillRect/>
          </a:stretch>
        </p:blipFill>
        <p:spPr bwMode="auto">
          <a:xfrm>
            <a:off x="0" y="-152400"/>
            <a:ext cx="9144000" cy="308610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5" cstate="print"/>
          <a:srcRect t="14201" b="35135"/>
          <a:stretch>
            <a:fillRect/>
          </a:stretch>
        </p:blipFill>
        <p:spPr bwMode="auto">
          <a:xfrm>
            <a:off x="0" y="3505200"/>
            <a:ext cx="9144000" cy="3352800"/>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t="2703" b="66224"/>
          <a:stretch>
            <a:fillRect/>
          </a:stretch>
        </p:blipFill>
        <p:spPr bwMode="auto">
          <a:xfrm>
            <a:off x="0" y="2895600"/>
            <a:ext cx="9144000" cy="2056282"/>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923267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152400"/>
            <a:ext cx="9144000" cy="1143000"/>
          </a:xfrm>
        </p:spPr>
        <p:txBody>
          <a:bodyPr/>
          <a:lstStyle/>
          <a:p>
            <a:pPr eaLnBrk="1" hangingPunct="1"/>
            <a:r>
              <a:rPr lang="en-US" b="1" i="1" dirty="0" smtClean="0">
                <a:solidFill>
                  <a:schemeClr val="accent1">
                    <a:lumMod val="75000"/>
                  </a:schemeClr>
                </a:solidFill>
              </a:rPr>
              <a:t>It’s Your Game…Keep It Real</a:t>
            </a:r>
            <a:endParaRPr lang="en-US" b="1" dirty="0" smtClean="0">
              <a:solidFill>
                <a:schemeClr val="accent1">
                  <a:lumMod val="75000"/>
                </a:schemeClr>
              </a:solidFill>
            </a:endParaRPr>
          </a:p>
        </p:txBody>
      </p:sp>
      <p:sp>
        <p:nvSpPr>
          <p:cNvPr id="23556" name="TextBox 4"/>
          <p:cNvSpPr txBox="1">
            <a:spLocks noChangeArrowheads="1"/>
          </p:cNvSpPr>
          <p:nvPr/>
        </p:nvSpPr>
        <p:spPr bwMode="auto">
          <a:xfrm>
            <a:off x="457200" y="5934075"/>
            <a:ext cx="8077200" cy="369332"/>
          </a:xfrm>
          <a:prstGeom prst="rect">
            <a:avLst/>
          </a:prstGeom>
          <a:noFill/>
          <a:ln w="9525">
            <a:noFill/>
            <a:miter lim="800000"/>
            <a:headEnd/>
            <a:tailEnd/>
          </a:ln>
        </p:spPr>
        <p:txBody>
          <a:bodyPr>
            <a:spAutoFit/>
          </a:bodyPr>
          <a:lstStyle/>
          <a:p>
            <a:endParaRPr lang="en-US" dirty="0">
              <a:solidFill>
                <a:prstClr val="black"/>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73" t="19636" r="61136" b="61212"/>
          <a:stretch/>
        </p:blipFill>
        <p:spPr bwMode="auto">
          <a:xfrm>
            <a:off x="304800" y="2198688"/>
            <a:ext cx="3810000" cy="31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p:cNvSpPr>
            <a:spLocks noGrp="1"/>
          </p:cNvSpPr>
          <p:nvPr>
            <p:ph type="body" sz="half" idx="1"/>
          </p:nvPr>
        </p:nvSpPr>
        <p:spPr>
          <a:xfrm>
            <a:off x="3962400" y="1905000"/>
            <a:ext cx="5257800" cy="4442341"/>
          </a:xfrm>
          <a:noFill/>
        </p:spPr>
        <p:txBody>
          <a:bodyPr>
            <a:noAutofit/>
          </a:bodyPr>
          <a:lstStyle/>
          <a:p>
            <a:pPr>
              <a:spcAft>
                <a:spcPts val="1200"/>
              </a:spcAft>
            </a:pPr>
            <a:r>
              <a:rPr lang="en-US" sz="4400" dirty="0" smtClean="0"/>
              <a:t>Multimedia, healthy decision-making curricula for students in the 7</a:t>
            </a:r>
            <a:r>
              <a:rPr lang="en-US" sz="4400" baseline="30000" dirty="0" smtClean="0"/>
              <a:t>th</a:t>
            </a:r>
            <a:r>
              <a:rPr lang="en-US" sz="4400" dirty="0" smtClean="0"/>
              <a:t> &amp; 8</a:t>
            </a:r>
            <a:r>
              <a:rPr lang="en-US" sz="4400" baseline="30000" dirty="0" smtClean="0"/>
              <a:t>th</a:t>
            </a:r>
            <a:r>
              <a:rPr lang="en-US" sz="4400" dirty="0" smtClean="0"/>
              <a:t> grade</a:t>
            </a:r>
            <a:endParaRPr lang="en-US" sz="4400" dirty="0"/>
          </a:p>
        </p:txBody>
      </p:sp>
    </p:spTree>
    <p:extLst>
      <p:ext uri="{BB962C8B-B14F-4D97-AF65-F5344CB8AC3E}">
        <p14:creationId xmlns:p14="http://schemas.microsoft.com/office/powerpoint/2010/main" val="1037820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It’s Your Game</a:t>
            </a:r>
            <a:endParaRPr lang="en-US" dirty="0">
              <a:solidFill>
                <a:schemeClr val="accent1">
                  <a:lumMod val="75000"/>
                </a:schemeClr>
              </a:solidFill>
            </a:endParaRPr>
          </a:p>
        </p:txBody>
      </p:sp>
      <p:pic>
        <p:nvPicPr>
          <p:cNvPr id="239618" name="Picture 2"/>
          <p:cNvPicPr>
            <a:picLocks noChangeAspect="1" noChangeArrowheads="1"/>
          </p:cNvPicPr>
          <p:nvPr/>
        </p:nvPicPr>
        <p:blipFill>
          <a:blip r:embed="rId4" cstate="print"/>
          <a:srcRect l="16191" t="18286" r="16190" b="23048"/>
          <a:stretch>
            <a:fillRect/>
          </a:stretch>
        </p:blipFill>
        <p:spPr bwMode="auto">
          <a:xfrm>
            <a:off x="-533400" y="0"/>
            <a:ext cx="12675919" cy="6873562"/>
          </a:xfrm>
          <a:prstGeom prst="rect">
            <a:avLst/>
          </a:prstGeom>
          <a:noFill/>
          <a:ln w="9525">
            <a:noFill/>
            <a:miter lim="800000"/>
            <a:headEnd/>
            <a:tailEnd/>
          </a:ln>
        </p:spPr>
      </p:pic>
      <p:sp>
        <p:nvSpPr>
          <p:cNvPr id="3" name="Rectangle 2"/>
          <p:cNvSpPr/>
          <p:nvPr/>
        </p:nvSpPr>
        <p:spPr>
          <a:xfrm>
            <a:off x="8610600" y="0"/>
            <a:ext cx="2286000" cy="6873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773" t="19636" r="61136" b="61212"/>
          <a:stretch/>
        </p:blipFill>
        <p:spPr bwMode="auto">
          <a:xfrm>
            <a:off x="5918662" y="4267200"/>
            <a:ext cx="2006138" cy="165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706501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066800"/>
          </a:xfrm>
        </p:spPr>
        <p:txBody>
          <a:bodyPr>
            <a:normAutofit/>
          </a:bodyPr>
          <a:lstStyle/>
          <a:p>
            <a:r>
              <a:rPr lang="en-US" dirty="0" smtClean="0"/>
              <a:t>IYG Tech: Lessons &amp; Topics</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025654343"/>
              </p:ext>
            </p:extLst>
          </p:nvPr>
        </p:nvGraphicFramePr>
        <p:xfrm>
          <a:off x="533400" y="1066800"/>
          <a:ext cx="8153399" cy="5577840"/>
        </p:xfrm>
        <a:graphic>
          <a:graphicData uri="http://schemas.openxmlformats.org/drawingml/2006/table">
            <a:tbl>
              <a:tblPr firstRow="1" bandRow="1">
                <a:tableStyleId>{C4B1156A-380E-4F78-BDF5-A606A8083BF9}</a:tableStyleId>
              </a:tblPr>
              <a:tblGrid>
                <a:gridCol w="606425"/>
                <a:gridCol w="7546974"/>
              </a:tblGrid>
              <a:tr h="276183">
                <a:tc>
                  <a:txBody>
                    <a:bodyPr/>
                    <a:lstStyle/>
                    <a:p>
                      <a:pPr marL="227013" indent="0" algn="ctr"/>
                      <a:r>
                        <a:rPr lang="en-US" sz="1800" b="1" dirty="0" smtClean="0"/>
                        <a:t>1</a:t>
                      </a:r>
                      <a:endParaRPr lang="en-US" sz="18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Introduce</a:t>
                      </a:r>
                      <a:r>
                        <a:rPr kumimoji="0" lang="en-US" sz="1800" kern="1200" baseline="0" dirty="0" smtClean="0"/>
                        <a:t> </a:t>
                      </a:r>
                      <a:r>
                        <a:rPr kumimoji="0" lang="en-US" sz="1800" kern="1200" dirty="0" smtClean="0"/>
                        <a:t>IYG program; determine personal strengths</a:t>
                      </a:r>
                      <a:endParaRPr kumimoji="0" lang="en-US" sz="1800" kern="1200" dirty="0" smtClean="0">
                        <a:solidFill>
                          <a:schemeClr val="dk1"/>
                        </a:solidFill>
                        <a:latin typeface="+mn-lt"/>
                        <a:ea typeface="+mn-ea"/>
                        <a:cs typeface="+mn-cs"/>
                      </a:endParaRPr>
                    </a:p>
                  </a:txBody>
                  <a:tcPr marL="40497" marR="40497" anchor="ctr"/>
                </a:tc>
              </a:tr>
              <a:tr h="276183">
                <a:tc>
                  <a:txBody>
                    <a:bodyPr/>
                    <a:lstStyle/>
                    <a:p>
                      <a:pPr marL="227013" indent="0" algn="ctr"/>
                      <a:r>
                        <a:rPr lang="en-US" sz="1800" b="1" dirty="0" smtClean="0"/>
                        <a:t>2</a:t>
                      </a:r>
                      <a:endParaRPr lang="en-US" sz="18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Characteristics of healthy and unhealthy friendships</a:t>
                      </a:r>
                      <a:endParaRPr kumimoji="0" lang="en-US" sz="1800" kern="1200" dirty="0" smtClean="0">
                        <a:solidFill>
                          <a:schemeClr val="dk1"/>
                        </a:solidFill>
                        <a:latin typeface="+mn-lt"/>
                        <a:ea typeface="+mn-ea"/>
                        <a:cs typeface="+mn-cs"/>
                      </a:endParaRPr>
                    </a:p>
                  </a:txBody>
                  <a:tcPr marL="40497" marR="40497" anchor="ctr"/>
                </a:tc>
              </a:tr>
              <a:tr h="276183">
                <a:tc>
                  <a:txBody>
                    <a:bodyPr/>
                    <a:lstStyle/>
                    <a:p>
                      <a:pPr marL="227013" indent="0" algn="ctr"/>
                      <a:r>
                        <a:rPr lang="en-US" sz="1800" b="1" dirty="0" smtClean="0"/>
                        <a:t>3</a:t>
                      </a:r>
                      <a:endParaRPr lang="en-US" sz="18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Introduce “Select, Detect, Protect”</a:t>
                      </a:r>
                      <a:r>
                        <a:rPr kumimoji="0" lang="en-US" sz="1800" kern="1200" baseline="0" dirty="0" smtClean="0"/>
                        <a:t>: </a:t>
                      </a:r>
                      <a:r>
                        <a:rPr kumimoji="0" lang="en-US" sz="1800" kern="1200" dirty="0" smtClean="0"/>
                        <a:t>Identify personal rules &amp; risky situations</a:t>
                      </a:r>
                      <a:endParaRPr kumimoji="0" lang="en-US" sz="1800" kern="1200" dirty="0" smtClean="0">
                        <a:solidFill>
                          <a:schemeClr val="dk1"/>
                        </a:solidFill>
                        <a:latin typeface="+mn-lt"/>
                        <a:ea typeface="+mn-ea"/>
                        <a:cs typeface="+mn-cs"/>
                      </a:endParaRPr>
                    </a:p>
                  </a:txBody>
                  <a:tcPr marL="40497" marR="40497" anchor="ctr"/>
                </a:tc>
              </a:tr>
              <a:tr h="276183">
                <a:tc>
                  <a:txBody>
                    <a:bodyPr/>
                    <a:lstStyle/>
                    <a:p>
                      <a:pPr marL="227013" indent="0" algn="ctr"/>
                      <a:r>
                        <a:rPr lang="en-US" sz="1800" b="1" dirty="0" smtClean="0"/>
                        <a:t>4</a:t>
                      </a:r>
                      <a:endParaRPr lang="en-US" sz="18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Characteristics of clearly saying “no” . Effective/ineffective refusal skills</a:t>
                      </a:r>
                      <a:endParaRPr kumimoji="0" lang="en-US" sz="1800" kern="1200" dirty="0" smtClean="0">
                        <a:solidFill>
                          <a:schemeClr val="dk1"/>
                        </a:solidFill>
                        <a:latin typeface="+mn-lt"/>
                        <a:ea typeface="+mn-ea"/>
                        <a:cs typeface="+mn-cs"/>
                      </a:endParaRPr>
                    </a:p>
                  </a:txBody>
                  <a:tcPr marL="40497" marR="40497" anchor="ctr"/>
                </a:tc>
              </a:tr>
              <a:tr h="296215">
                <a:tc>
                  <a:txBody>
                    <a:bodyPr/>
                    <a:lstStyle/>
                    <a:p>
                      <a:pPr marL="227013" indent="0" algn="ctr"/>
                      <a:r>
                        <a:rPr lang="en-US" sz="1800" b="1" dirty="0" smtClean="0"/>
                        <a:t>5</a:t>
                      </a:r>
                      <a:endParaRPr lang="en-US" sz="18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Anatomy, physiology, and reproduction</a:t>
                      </a:r>
                      <a:endParaRPr kumimoji="0" lang="en-US" sz="1800" kern="1200" dirty="0" smtClean="0">
                        <a:solidFill>
                          <a:schemeClr val="dk1"/>
                        </a:solidFill>
                        <a:latin typeface="+mn-lt"/>
                        <a:ea typeface="+mn-ea"/>
                        <a:cs typeface="+mn-cs"/>
                      </a:endParaRPr>
                    </a:p>
                  </a:txBody>
                  <a:tcPr marL="40497" marR="40497" anchor="ctr"/>
                </a:tc>
              </a:tr>
              <a:tr h="280975">
                <a:tc>
                  <a:txBody>
                    <a:bodyPr/>
                    <a:lstStyle/>
                    <a:p>
                      <a:pPr marL="227013" indent="0" algn="ctr"/>
                      <a:r>
                        <a:rPr lang="en-US" sz="1800" b="1" dirty="0" smtClean="0"/>
                        <a:t>6</a:t>
                      </a:r>
                      <a:endParaRPr lang="en-US" sz="1800" b="1" dirty="0">
                        <a:solidFill>
                          <a:schemeClr val="tx1"/>
                        </a:solidFill>
                      </a:endParaRPr>
                    </a:p>
                  </a:txBody>
                  <a:tcPr marL="40497" marR="40497" anchor="ctr"/>
                </a:tc>
                <a:tc>
                  <a:txBody>
                    <a:bodyPr/>
                    <a:lstStyle/>
                    <a:p>
                      <a:pPr lvl="0"/>
                      <a:r>
                        <a:rPr kumimoji="0" lang="en-US" sz="1800" kern="1200" dirty="0" smtClean="0"/>
                        <a:t>Characteristics of health/unhealthy dating relationships; respecting others’ rules</a:t>
                      </a:r>
                      <a:endParaRPr kumimoji="0" lang="en-US" sz="1800" kern="1200" dirty="0">
                        <a:solidFill>
                          <a:schemeClr val="dk1"/>
                        </a:solidFill>
                        <a:latin typeface="+mn-lt"/>
                        <a:ea typeface="+mn-ea"/>
                        <a:cs typeface="+mn-cs"/>
                      </a:endParaRPr>
                    </a:p>
                  </a:txBody>
                  <a:tcPr marL="40497" marR="40497" anchor="ctr"/>
                </a:tc>
              </a:tr>
              <a:tr h="351870">
                <a:tc>
                  <a:txBody>
                    <a:bodyPr/>
                    <a:lstStyle/>
                    <a:p>
                      <a:pPr marL="227013" indent="0" algn="ctr"/>
                      <a:r>
                        <a:rPr lang="en-US" sz="1800" b="1" dirty="0" smtClean="0">
                          <a:solidFill>
                            <a:schemeClr val="tx1"/>
                          </a:solidFill>
                        </a:rPr>
                        <a:t>7</a:t>
                      </a:r>
                      <a:endParaRPr lang="en-US" sz="1800" b="1" dirty="0">
                        <a:solidFill>
                          <a:schemeClr val="tx1"/>
                        </a:solidFill>
                      </a:endParaRPr>
                    </a:p>
                  </a:txBody>
                  <a:tcPr marL="40497" marR="40497" anchor="ctr"/>
                </a:tc>
                <a:tc>
                  <a:txBody>
                    <a:bodyPr/>
                    <a:lstStyle/>
                    <a:p>
                      <a:pPr lvl="0"/>
                      <a:r>
                        <a:rPr kumimoji="0" lang="en-US" sz="1800" kern="1200" dirty="0" smtClean="0">
                          <a:solidFill>
                            <a:schemeClr val="dk1"/>
                          </a:solidFill>
                          <a:latin typeface="+mn-lt"/>
                          <a:ea typeface="+mn-ea"/>
                          <a:cs typeface="+mn-cs"/>
                        </a:rPr>
                        <a:t>Social, emotional, physical</a:t>
                      </a:r>
                      <a:r>
                        <a:rPr kumimoji="0" lang="en-US" sz="1800" kern="1200" baseline="0" dirty="0" smtClean="0">
                          <a:solidFill>
                            <a:schemeClr val="dk1"/>
                          </a:solidFill>
                          <a:latin typeface="+mn-lt"/>
                          <a:ea typeface="+mn-ea"/>
                          <a:cs typeface="+mn-cs"/>
                        </a:rPr>
                        <a:t> consequences of sex; reasons to wait</a:t>
                      </a:r>
                    </a:p>
                  </a:txBody>
                  <a:tcPr marL="40497" marR="40497" anchor="ctr"/>
                </a:tc>
              </a:tr>
              <a:tr h="346565">
                <a:tc>
                  <a:txBody>
                    <a:bodyPr/>
                    <a:lstStyle/>
                    <a:p>
                      <a:pPr marL="227013" indent="0" algn="ctr"/>
                      <a:r>
                        <a:rPr lang="en-US" sz="1800" b="1" dirty="0" smtClean="0">
                          <a:solidFill>
                            <a:schemeClr val="tx1"/>
                          </a:solidFill>
                        </a:rPr>
                        <a:t>8</a:t>
                      </a:r>
                      <a:endParaRPr lang="en-US" sz="18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baseline="0" dirty="0" smtClean="0">
                          <a:solidFill>
                            <a:schemeClr val="dk1"/>
                          </a:solidFill>
                          <a:latin typeface="+mn-lt"/>
                          <a:ea typeface="+mn-ea"/>
                          <a:cs typeface="+mn-cs"/>
                        </a:rPr>
                        <a:t>Communication &amp; negotiation skills practice; Internet communication &amp; safety</a:t>
                      </a:r>
                    </a:p>
                  </a:txBody>
                  <a:tcPr marL="40497" marR="40497" anchor="ctr"/>
                </a:tc>
              </a:tr>
              <a:tr h="341260">
                <a:tc>
                  <a:txBody>
                    <a:bodyPr/>
                    <a:lstStyle/>
                    <a:p>
                      <a:pPr marL="227013" indent="0" algn="ctr"/>
                      <a:r>
                        <a:rPr lang="en-US" sz="1800" b="1" dirty="0" smtClean="0">
                          <a:solidFill>
                            <a:schemeClr val="tx1"/>
                          </a:solidFill>
                        </a:rPr>
                        <a:t>9</a:t>
                      </a:r>
                      <a:endParaRPr lang="en-US" sz="18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baseline="0" dirty="0" smtClean="0">
                          <a:solidFill>
                            <a:schemeClr val="dk1"/>
                          </a:solidFill>
                          <a:latin typeface="+mn-lt"/>
                          <a:ea typeface="+mn-ea"/>
                          <a:cs typeface="+mn-cs"/>
                        </a:rPr>
                        <a:t>Consequences of teen pregnancy</a:t>
                      </a:r>
                    </a:p>
                  </a:txBody>
                  <a:tcPr marL="40497" marR="40497" anchor="ctr"/>
                </a:tc>
              </a:tr>
              <a:tr h="335955">
                <a:tc>
                  <a:txBody>
                    <a:bodyPr/>
                    <a:lstStyle/>
                    <a:p>
                      <a:pPr marL="227013" indent="0" algn="ctr"/>
                      <a:r>
                        <a:rPr lang="en-US" sz="1600" b="1" dirty="0" smtClean="0">
                          <a:solidFill>
                            <a:schemeClr val="tx1"/>
                          </a:solidFill>
                        </a:rPr>
                        <a:t>10</a:t>
                      </a:r>
                      <a:endParaRPr lang="en-US" sz="16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baseline="0" dirty="0" smtClean="0">
                          <a:solidFill>
                            <a:schemeClr val="dk1"/>
                          </a:solidFill>
                          <a:latin typeface="+mn-lt"/>
                          <a:ea typeface="+mn-ea"/>
                          <a:cs typeface="+mn-cs"/>
                        </a:rPr>
                        <a:t>Consequences of STI/HIV &amp; the importance of testing</a:t>
                      </a:r>
                    </a:p>
                  </a:txBody>
                  <a:tcPr marL="40497" marR="40497" anchor="ctr"/>
                </a:tc>
              </a:tr>
              <a:tr h="330650">
                <a:tc>
                  <a:txBody>
                    <a:bodyPr/>
                    <a:lstStyle/>
                    <a:p>
                      <a:pPr marL="227013" indent="0" algn="ctr"/>
                      <a:r>
                        <a:rPr lang="en-US" sz="1600" b="1" dirty="0" smtClean="0">
                          <a:solidFill>
                            <a:schemeClr val="tx1"/>
                          </a:solidFill>
                        </a:rPr>
                        <a:t>11</a:t>
                      </a:r>
                      <a:endParaRPr lang="en-US" sz="16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baseline="0" dirty="0" smtClean="0">
                          <a:solidFill>
                            <a:schemeClr val="dk1"/>
                          </a:solidFill>
                          <a:latin typeface="+mn-lt"/>
                          <a:ea typeface="+mn-ea"/>
                          <a:cs typeface="+mn-cs"/>
                        </a:rPr>
                        <a:t>Condom and contraception knowledge and skills</a:t>
                      </a:r>
                    </a:p>
                  </a:txBody>
                  <a:tcPr marL="40497" marR="40497" anchor="ctr"/>
                </a:tc>
              </a:tr>
              <a:tr h="325345">
                <a:tc>
                  <a:txBody>
                    <a:bodyPr/>
                    <a:lstStyle/>
                    <a:p>
                      <a:pPr marL="227013" indent="0" algn="ctr"/>
                      <a:r>
                        <a:rPr lang="en-US" sz="1600" b="1" dirty="0" smtClean="0">
                          <a:solidFill>
                            <a:schemeClr val="tx1"/>
                          </a:solidFill>
                        </a:rPr>
                        <a:t>12</a:t>
                      </a:r>
                      <a:endParaRPr lang="en-US" sz="16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baseline="0" dirty="0" smtClean="0">
                          <a:solidFill>
                            <a:schemeClr val="dk1"/>
                          </a:solidFill>
                          <a:latin typeface="+mn-lt"/>
                          <a:ea typeface="+mn-ea"/>
                          <a:cs typeface="+mn-cs"/>
                        </a:rPr>
                        <a:t>“Select, Detect, Protect” review; condom negotiations</a:t>
                      </a:r>
                    </a:p>
                  </a:txBody>
                  <a:tcPr marL="40497" marR="40497" anchor="ctr"/>
                </a:tc>
              </a:tr>
              <a:tr h="252425">
                <a:tc>
                  <a:txBody>
                    <a:bodyPr/>
                    <a:lstStyle/>
                    <a:p>
                      <a:pPr marL="227013" indent="0" algn="ctr"/>
                      <a:r>
                        <a:rPr lang="en-US" sz="1600" b="1" dirty="0" smtClean="0">
                          <a:solidFill>
                            <a:schemeClr val="tx1"/>
                          </a:solidFill>
                        </a:rPr>
                        <a:t>13</a:t>
                      </a:r>
                      <a:endParaRPr lang="en-US" sz="1600" b="1" dirty="0">
                        <a:solidFill>
                          <a:schemeClr val="tx1"/>
                        </a:solidFill>
                      </a:endParaRPr>
                    </a:p>
                  </a:txBody>
                  <a:tcPr marL="40497" marR="4049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baseline="0" dirty="0" smtClean="0">
                          <a:solidFill>
                            <a:schemeClr val="dk1"/>
                          </a:solidFill>
                          <a:latin typeface="+mn-lt"/>
                          <a:ea typeface="+mn-ea"/>
                          <a:cs typeface="+mn-cs"/>
                        </a:rPr>
                        <a:t>Review of IYG; personalize reasons for not having sex</a:t>
                      </a:r>
                    </a:p>
                  </a:txBody>
                  <a:tcPr marL="40497" marR="40497" anchor="ctr"/>
                </a:tc>
              </a:tr>
            </a:tbl>
          </a:graphicData>
        </a:graphic>
      </p:graphicFrame>
    </p:spTree>
    <p:extLst>
      <p:ext uri="{BB962C8B-B14F-4D97-AF65-F5344CB8AC3E}">
        <p14:creationId xmlns:p14="http://schemas.microsoft.com/office/powerpoint/2010/main" val="25430441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1000"/>
            <a:ext cx="7885113" cy="1524000"/>
          </a:xfrm>
        </p:spPr>
        <p:txBody>
          <a:bodyPr anchor="ctr"/>
          <a:lstStyle/>
          <a:p>
            <a:r>
              <a:rPr lang="en-US" sz="5400" dirty="0" smtClean="0"/>
              <a:t>Project Red Talon</a:t>
            </a:r>
            <a:endParaRPr lang="en-US" sz="5400" dirty="0"/>
          </a:p>
        </p:txBody>
      </p:sp>
      <p:sp>
        <p:nvSpPr>
          <p:cNvPr id="5" name="Text Placeholder 4"/>
          <p:cNvSpPr>
            <a:spLocks noGrp="1"/>
          </p:cNvSpPr>
          <p:nvPr>
            <p:ph type="body" idx="1"/>
          </p:nvPr>
        </p:nvSpPr>
        <p:spPr>
          <a:xfrm>
            <a:off x="152400" y="2743200"/>
            <a:ext cx="8839200" cy="1673225"/>
          </a:xfrm>
        </p:spPr>
        <p:txBody>
          <a:bodyPr>
            <a:noAutofit/>
          </a:bodyPr>
          <a:lstStyle/>
          <a:p>
            <a:pPr>
              <a:lnSpc>
                <a:spcPct val="200000"/>
              </a:lnSpc>
            </a:pPr>
            <a:r>
              <a:rPr lang="en-US" sz="5400" dirty="0" smtClean="0"/>
              <a:t>Resources</a:t>
            </a:r>
            <a:endParaRPr lang="en-US" sz="5400" dirty="0"/>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l="20952" t="13714" r="16189"/>
          <a:stretch>
            <a:fillRect/>
          </a:stretch>
        </p:blipFill>
        <p:spPr bwMode="auto">
          <a:xfrm>
            <a:off x="-914400" y="0"/>
            <a:ext cx="10058400" cy="8629650"/>
          </a:xfrm>
          <a:prstGeom prst="rect">
            <a:avLst/>
          </a:prstGeom>
          <a:noFill/>
          <a:ln w="9525">
            <a:noFill/>
            <a:miter lim="800000"/>
            <a:headEnd/>
            <a:tailEnd/>
          </a:ln>
          <a:effectLst/>
        </p:spPr>
      </p:pic>
      <p:pic>
        <p:nvPicPr>
          <p:cNvPr id="344067" name="Picture 3"/>
          <p:cNvPicPr>
            <a:picLocks noChangeAspect="1" noChangeArrowheads="1"/>
          </p:cNvPicPr>
          <p:nvPr/>
        </p:nvPicPr>
        <p:blipFill>
          <a:blip r:embed="rId5" cstate="print"/>
          <a:srcRect/>
          <a:stretch>
            <a:fillRect/>
          </a:stretch>
        </p:blipFill>
        <p:spPr bwMode="auto">
          <a:xfrm>
            <a:off x="5943600" y="2743200"/>
            <a:ext cx="2895600" cy="3763720"/>
          </a:xfrm>
          <a:prstGeom prst="rect">
            <a:avLst/>
          </a:prstGeom>
          <a:noFill/>
          <a:ln w="3175">
            <a:solidFill>
              <a:schemeClr val="tx1"/>
            </a:solidFill>
            <a:miter lim="800000"/>
            <a:headEnd/>
            <a:tailEnd/>
          </a:ln>
          <a:effectLst/>
        </p:spPr>
      </p:pic>
      <p:sp>
        <p:nvSpPr>
          <p:cNvPr id="4" name="TextBox 3"/>
          <p:cNvSpPr txBox="1"/>
          <p:nvPr/>
        </p:nvSpPr>
        <p:spPr>
          <a:xfrm>
            <a:off x="7162800" y="381000"/>
            <a:ext cx="1752600" cy="1938992"/>
          </a:xfrm>
          <a:prstGeom prst="rect">
            <a:avLst/>
          </a:prstGeom>
          <a:solidFill>
            <a:schemeClr val="tx1"/>
          </a:solidFill>
        </p:spPr>
        <p:txBody>
          <a:bodyPr wrap="square" rtlCol="0">
            <a:spAutoFit/>
          </a:bodyPr>
          <a:lstStyle/>
          <a:p>
            <a:r>
              <a:rPr lang="en-US" sz="2400" b="1" dirty="0" smtClean="0">
                <a:ln>
                  <a:solidFill>
                    <a:schemeClr val="tx2">
                      <a:lumMod val="75000"/>
                    </a:schemeClr>
                  </a:solidFill>
                </a:ln>
                <a:solidFill>
                  <a:schemeClr val="bg1"/>
                </a:solidFill>
              </a:rPr>
              <a:t>www.no </a:t>
            </a:r>
            <a:r>
              <a:rPr lang="en-US" sz="2400" b="1" dirty="0" err="1" smtClean="0">
                <a:ln>
                  <a:solidFill>
                    <a:schemeClr val="tx2">
                      <a:lumMod val="75000"/>
                    </a:schemeClr>
                  </a:solidFill>
                </a:ln>
                <a:solidFill>
                  <a:schemeClr val="bg1"/>
                </a:solidFill>
              </a:rPr>
              <a:t>placelike</a:t>
            </a:r>
            <a:r>
              <a:rPr lang="en-US" sz="2400" b="1" dirty="0" smtClean="0">
                <a:ln>
                  <a:solidFill>
                    <a:schemeClr val="tx2">
                      <a:lumMod val="75000"/>
                    </a:schemeClr>
                  </a:solidFill>
                </a:ln>
                <a:solidFill>
                  <a:schemeClr val="bg1"/>
                </a:solidFill>
              </a:rPr>
              <a:t> home.org/native </a:t>
            </a:r>
            <a:r>
              <a:rPr lang="en-US" sz="2400" b="1" dirty="0" err="1" smtClean="0">
                <a:ln>
                  <a:solidFill>
                    <a:schemeClr val="tx2">
                      <a:lumMod val="75000"/>
                    </a:schemeClr>
                  </a:solidFill>
                </a:ln>
                <a:solidFill>
                  <a:schemeClr val="bg1"/>
                </a:solidFill>
              </a:rPr>
              <a:t>american</a:t>
            </a:r>
            <a:endParaRPr lang="en-US" sz="2400" b="1" dirty="0">
              <a:ln>
                <a:solidFill>
                  <a:schemeClr val="tx2">
                    <a:lumMod val="75000"/>
                  </a:schemeClr>
                </a:solidFill>
              </a:ln>
              <a:solidFill>
                <a:schemeClr val="bg1"/>
              </a:solidFill>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3" t="6212" r="39573" b="18182"/>
          <a:stretch/>
        </p:blipFill>
        <p:spPr bwMode="auto">
          <a:xfrm>
            <a:off x="10391" y="0"/>
            <a:ext cx="93180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864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0" y="4279156"/>
            <a:ext cx="9144000" cy="2578844"/>
          </a:xfrm>
          <a:prstGeom prst="rect">
            <a:avLst/>
          </a:prstGeom>
          <a:noFill/>
          <a:ln w="9525">
            <a:noFill/>
            <a:miter lim="800000"/>
            <a:headEnd/>
            <a:tailEnd/>
          </a:ln>
        </p:spPr>
      </p:pic>
      <p:sp>
        <p:nvSpPr>
          <p:cNvPr id="7171" name="Rectangle 3"/>
          <p:cNvSpPr>
            <a:spLocks noChangeArrowheads="1"/>
          </p:cNvSpPr>
          <p:nvPr/>
        </p:nvSpPr>
        <p:spPr bwMode="auto">
          <a:xfrm>
            <a:off x="228600" y="320933"/>
            <a:ext cx="8763000" cy="4508927"/>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effectLst/>
                <a:latin typeface="Arial" pitchFamily="34" charset="0"/>
              </a:rPr>
              <a:t>Youth Videos…</a:t>
            </a: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Healthy Relationships (4:15 min.)</a:t>
            </a:r>
          </a:p>
          <a:p>
            <a:pPr indent="457200" eaLnBrk="0" fontAlgn="base" hangingPunct="0">
              <a:spcBef>
                <a:spcPct val="0"/>
              </a:spcBef>
              <a:spcAft>
                <a:spcPts val="600"/>
              </a:spcAft>
              <a:buFont typeface="Arial" pitchFamily="34" charset="0"/>
              <a:buChar char="•"/>
            </a:pPr>
            <a:r>
              <a:rPr lang="en-US" sz="2000" dirty="0" smtClean="0">
                <a:latin typeface="Calibri" pitchFamily="34" charset="0"/>
                <a:ea typeface="Times New Roman" pitchFamily="18" charset="0"/>
                <a:cs typeface="Times New Roman" pitchFamily="18" charset="0"/>
              </a:rPr>
              <a:t>Teen Sexual Health</a:t>
            </a:r>
            <a:endParaRPr lang="en-US" sz="2000" dirty="0" smtClean="0">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lang="en-US" sz="2000" dirty="0" smtClean="0">
                <a:latin typeface="Calibri" pitchFamily="34" charset="0"/>
                <a:ea typeface="Times New Roman" pitchFamily="18" charset="0"/>
                <a:cs typeface="Times New Roman" pitchFamily="18" charset="0"/>
              </a:rPr>
              <a:t>Condom Demonstration</a:t>
            </a:r>
            <a:endParaRPr lang="en-US" sz="2000" dirty="0" smtClean="0">
              <a:latin typeface="Times New Roman" pitchFamily="18" charset="0"/>
              <a:ea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Teen Pregnancy and Parenting</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Role Play: Once is Enough (3:19 min.)</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Role Play: This Can’t Happen to Me (4:46 min.)</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Living with HIV/AIDS (16:57 min.)</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Drugs &amp; Alcohol (6:20 min.)</a:t>
            </a: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effectLst/>
                <a:latin typeface="Calibri" pitchFamily="34" charset="0"/>
                <a:ea typeface="Times New Roman" pitchFamily="18" charset="0"/>
                <a:cs typeface="Times New Roman" pitchFamily="18" charset="0"/>
              </a:rPr>
              <a:t>Three student-developed Public Service Announcements (PSA) (3:59 min.)</a:t>
            </a:r>
            <a:endParaRPr kumimoji="0" lang="en-US" sz="2000" b="0" i="0" u="none" strike="noStrike" cap="none" normalizeH="0" baseline="0" dirty="0" smtClean="0">
              <a:ln>
                <a:noFill/>
              </a:ln>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smtClean="0">
              <a:ln>
                <a:noFill/>
              </a:ln>
              <a:effectLst/>
              <a:latin typeface="Arial" pitchFamily="34" charset="0"/>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228097632"/>
              </p:ext>
            </p:extLst>
          </p:nvPr>
        </p:nvGraphicFramePr>
        <p:xfrm>
          <a:off x="533400" y="381000"/>
          <a:ext cx="8305800" cy="5791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52400" y="1752600"/>
            <a:ext cx="461665" cy="2971800"/>
          </a:xfrm>
          <a:prstGeom prst="rect">
            <a:avLst/>
          </a:prstGeom>
          <a:noFill/>
          <a:ln>
            <a:noFill/>
          </a:ln>
        </p:spPr>
        <p:txBody>
          <a:bodyPr vert="vert270" wrap="square" rtlCol="0">
            <a:spAutoFit/>
          </a:bodyPr>
          <a:lstStyle/>
          <a:p>
            <a:pPr algn="ctr"/>
            <a:r>
              <a:rPr lang="en-US" dirty="0" smtClean="0"/>
              <a:t>Cases per 100,000</a:t>
            </a:r>
            <a:endParaRPr lang="en-US" dirty="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58613" y="762000"/>
            <a:ext cx="9040997" cy="5181600"/>
          </a:xfrm>
          <a:prstGeom prst="rect">
            <a:avLst/>
          </a:prstGeom>
          <a:noFill/>
          <a:ln w="9525">
            <a:noFill/>
            <a:miter lim="800000"/>
            <a:headEnd/>
            <a:tailEnd/>
          </a:ln>
          <a:effectLst/>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cstate="print"/>
          <a:srcRect/>
          <a:stretch>
            <a:fillRect/>
          </a:stretch>
        </p:blipFill>
        <p:spPr bwMode="auto">
          <a:xfrm>
            <a:off x="0" y="188607"/>
            <a:ext cx="9177370" cy="6499237"/>
          </a:xfrm>
          <a:prstGeom prst="rect">
            <a:avLst/>
          </a:prstGeom>
          <a:noFill/>
          <a:ln w="9525">
            <a:noFill/>
            <a:miter lim="800000"/>
            <a:headEnd/>
            <a:tailEnd/>
          </a:ln>
          <a:effec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sp>
        <p:nvSpPr>
          <p:cNvPr id="4" name="TextBox 3"/>
          <p:cNvSpPr txBox="1"/>
          <p:nvPr/>
        </p:nvSpPr>
        <p:spPr>
          <a:xfrm>
            <a:off x="0" y="5953780"/>
            <a:ext cx="9144000" cy="523220"/>
          </a:xfrm>
          <a:prstGeom prst="rect">
            <a:avLst/>
          </a:prstGeom>
          <a:noFill/>
        </p:spPr>
        <p:txBody>
          <a:bodyPr wrap="square" rtlCol="0">
            <a:spAutoFit/>
          </a:bodyPr>
          <a:lstStyle/>
          <a:p>
            <a:pPr algn="ctr"/>
            <a:r>
              <a:rPr lang="en-US" sz="2800" dirty="0" smtClean="0">
                <a:solidFill>
                  <a:schemeClr val="bg1"/>
                </a:solidFill>
              </a:rPr>
              <a:t>www.npaihb.org/epicenter/project/project_red_talon/</a:t>
            </a:r>
            <a:endParaRPr lang="en-US" sz="2800" dirty="0">
              <a:solidFill>
                <a:schemeClr val="bg1"/>
              </a:solidFill>
            </a:endParaRPr>
          </a:p>
        </p:txBody>
      </p:sp>
      <p:pic>
        <p:nvPicPr>
          <p:cNvPr id="104449" name="Picture 1" descr="Picture (Device Independent Bitmap)"/>
          <p:cNvPicPr>
            <a:picLocks noChangeAspect="1" noChangeArrowheads="1"/>
          </p:cNvPicPr>
          <p:nvPr/>
        </p:nvPicPr>
        <p:blipFill>
          <a:blip r:embed="rId4" cstate="print"/>
          <a:srcRect l="292" t="16665" r="75781" b="55556"/>
          <a:stretch>
            <a:fillRect/>
          </a:stretch>
        </p:blipFill>
        <p:spPr bwMode="auto">
          <a:xfrm>
            <a:off x="1524000" y="334297"/>
            <a:ext cx="6248400" cy="522830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a:effectLst/>
        </p:spPr>
        <p:txBody>
          <a:bodyPr wrap="none" anchor="ctr"/>
          <a:lstStyle/>
          <a:p>
            <a:endParaRPr lang="en-US"/>
          </a:p>
        </p:txBody>
      </p:sp>
      <p:pic>
        <p:nvPicPr>
          <p:cNvPr id="360451" name="Picture 3"/>
          <p:cNvPicPr>
            <a:picLocks noChangeAspect="1" noChangeArrowheads="1"/>
          </p:cNvPicPr>
          <p:nvPr/>
        </p:nvPicPr>
        <p:blipFill>
          <a:blip r:embed="rId4" cstate="print"/>
          <a:srcRect/>
          <a:stretch>
            <a:fillRect/>
          </a:stretch>
        </p:blipFill>
        <p:spPr bwMode="auto">
          <a:xfrm>
            <a:off x="304800" y="706438"/>
            <a:ext cx="8641876" cy="5770562"/>
          </a:xfrm>
          <a:prstGeom prst="rect">
            <a:avLst/>
          </a:prstGeom>
          <a:noFill/>
          <a:ln w="12700" cap="sq">
            <a:noFill/>
            <a:miter lim="800000"/>
            <a:headEnd type="none" w="sm" len="sm"/>
            <a:tailEnd type="none" w="sm" len="sm"/>
          </a:ln>
          <a:effectLst/>
        </p:spPr>
      </p:pic>
      <p:pic>
        <p:nvPicPr>
          <p:cNvPr id="360453" name="Picture 5"/>
          <p:cNvPicPr>
            <a:picLocks noChangeAspect="1" noChangeArrowheads="1"/>
          </p:cNvPicPr>
          <p:nvPr/>
        </p:nvPicPr>
        <p:blipFill>
          <a:blip r:embed="rId5" cstate="print"/>
          <a:srcRect r="50000"/>
          <a:stretch>
            <a:fillRect/>
          </a:stretch>
        </p:blipFill>
        <p:spPr bwMode="auto">
          <a:xfrm>
            <a:off x="6477000" y="152400"/>
            <a:ext cx="2514600" cy="33528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a:effectLst/>
        </p:spPr>
        <p:txBody>
          <a:bodyPr wrap="none" anchor="ctr"/>
          <a:lstStyle/>
          <a:p>
            <a:endParaRPr lang="en-US"/>
          </a:p>
        </p:txBody>
      </p:sp>
      <p:pic>
        <p:nvPicPr>
          <p:cNvPr id="313347" name="Picture 3"/>
          <p:cNvPicPr>
            <a:picLocks noChangeAspect="1" noChangeArrowheads="1"/>
          </p:cNvPicPr>
          <p:nvPr/>
        </p:nvPicPr>
        <p:blipFill>
          <a:blip r:embed="rId4" cstate="print"/>
          <a:srcRect t="2293" r="1437" b="2293"/>
          <a:stretch>
            <a:fillRect/>
          </a:stretch>
        </p:blipFill>
        <p:spPr bwMode="auto">
          <a:xfrm>
            <a:off x="177035" y="381001"/>
            <a:ext cx="8814565" cy="5943600"/>
          </a:xfrm>
          <a:prstGeom prst="rect">
            <a:avLst/>
          </a:prstGeom>
          <a:noFill/>
          <a:ln w="12700" cap="sq">
            <a:noFill/>
            <a:miter lim="800000"/>
            <a:headEnd type="none" w="sm" len="sm"/>
            <a:tailEnd type="none" w="sm" len="sm"/>
          </a:ln>
          <a:effectLst/>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40340"/>
            <a:ext cx="8839200" cy="1569660"/>
          </a:xfrm>
          <a:prstGeom prst="rect">
            <a:avLst/>
          </a:prstGeom>
          <a:noFill/>
        </p:spPr>
        <p:txBody>
          <a:bodyPr wrap="square" rtlCol="0">
            <a:spAutoFit/>
          </a:bodyPr>
          <a:lstStyle/>
          <a:p>
            <a:pPr algn="ctr"/>
            <a:r>
              <a:rPr lang="en-US" sz="9600" b="1" dirty="0" smtClean="0">
                <a:solidFill>
                  <a:schemeClr val="accent1">
                    <a:lumMod val="75000"/>
                  </a:schemeClr>
                </a:solidFill>
              </a:rPr>
              <a:t>Questions?</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3048000" y="914400"/>
            <a:ext cx="6019800" cy="5638800"/>
          </a:xfrm>
        </p:spPr>
        <p:txBody>
          <a:bodyPr>
            <a:normAutofit fontScale="85000" lnSpcReduction="20000"/>
          </a:bodyPr>
          <a:lstStyle/>
          <a:p>
            <a:pPr marL="0" indent="0">
              <a:lnSpc>
                <a:spcPct val="80000"/>
              </a:lnSpc>
              <a:buNone/>
            </a:pPr>
            <a:r>
              <a:rPr lang="en-US" sz="2400" b="1" dirty="0" smtClean="0"/>
              <a:t>Stephanie Craig Rushing, PhD, MPH</a:t>
            </a:r>
            <a:endParaRPr lang="en-US" sz="2400" dirty="0" smtClean="0"/>
          </a:p>
          <a:p>
            <a:pPr marL="0" indent="0">
              <a:lnSpc>
                <a:spcPct val="80000"/>
              </a:lnSpc>
              <a:buNone/>
            </a:pPr>
            <a:r>
              <a:rPr lang="en-US" sz="2200" dirty="0" smtClean="0"/>
              <a:t>Director – Project Red Talon &amp; THRIVE</a:t>
            </a:r>
          </a:p>
          <a:p>
            <a:pPr marL="0" indent="0">
              <a:lnSpc>
                <a:spcPct val="80000"/>
              </a:lnSpc>
              <a:buNone/>
            </a:pPr>
            <a:r>
              <a:rPr lang="en-US" sz="2200" dirty="0" smtClean="0"/>
              <a:t>scraig@npaihb.org</a:t>
            </a:r>
          </a:p>
          <a:p>
            <a:pPr marL="0" indent="0">
              <a:lnSpc>
                <a:spcPct val="80000"/>
              </a:lnSpc>
              <a:buNone/>
            </a:pPr>
            <a:endParaRPr lang="en-US" sz="2400" dirty="0" smtClean="0"/>
          </a:p>
          <a:p>
            <a:pPr marL="0" indent="0">
              <a:lnSpc>
                <a:spcPct val="80000"/>
              </a:lnSpc>
              <a:buNone/>
            </a:pPr>
            <a:r>
              <a:rPr lang="en-US" sz="2400" b="1" dirty="0" smtClean="0"/>
              <a:t>Colbie Caughlan, MPH</a:t>
            </a:r>
          </a:p>
          <a:p>
            <a:pPr marL="0" indent="0">
              <a:lnSpc>
                <a:spcPct val="80000"/>
              </a:lnSpc>
              <a:buNone/>
            </a:pPr>
            <a:r>
              <a:rPr lang="en-US" sz="2200" dirty="0" smtClean="0"/>
              <a:t>Suicide </a:t>
            </a:r>
            <a:r>
              <a:rPr lang="en-US" sz="2200" dirty="0"/>
              <a:t>Prevention </a:t>
            </a:r>
            <a:r>
              <a:rPr lang="en-US" sz="2200" dirty="0" smtClean="0"/>
              <a:t>Manager – THRIVE</a:t>
            </a:r>
          </a:p>
          <a:p>
            <a:pPr marL="0" indent="0">
              <a:lnSpc>
                <a:spcPct val="80000"/>
              </a:lnSpc>
              <a:buNone/>
            </a:pPr>
            <a:r>
              <a:rPr lang="en-US" sz="2200" dirty="0" smtClean="0"/>
              <a:t>ccaughlan@npaihb.org</a:t>
            </a:r>
          </a:p>
          <a:p>
            <a:pPr marL="0" indent="0">
              <a:lnSpc>
                <a:spcPct val="80000"/>
              </a:lnSpc>
              <a:buNone/>
            </a:pPr>
            <a:endParaRPr lang="en-US" sz="2200" dirty="0" smtClean="0"/>
          </a:p>
          <a:p>
            <a:pPr marL="0" indent="0">
              <a:lnSpc>
                <a:spcPct val="80000"/>
              </a:lnSpc>
              <a:buNone/>
            </a:pPr>
            <a:r>
              <a:rPr lang="en-US" sz="2400" b="1" dirty="0" smtClean="0"/>
              <a:t>Wendee Gardner, MPH</a:t>
            </a:r>
          </a:p>
          <a:p>
            <a:pPr marL="0" indent="0">
              <a:lnSpc>
                <a:spcPct val="80000"/>
              </a:lnSpc>
              <a:buNone/>
            </a:pPr>
            <a:r>
              <a:rPr lang="en-US" sz="2200" dirty="0" smtClean="0"/>
              <a:t>VOICES Project Coordinator</a:t>
            </a:r>
          </a:p>
          <a:p>
            <a:pPr marL="0" indent="0">
              <a:lnSpc>
                <a:spcPct val="80000"/>
              </a:lnSpc>
              <a:buNone/>
            </a:pPr>
            <a:r>
              <a:rPr lang="en-US" sz="2200" dirty="0" smtClean="0"/>
              <a:t>wgardner@npaihb.org</a:t>
            </a:r>
          </a:p>
          <a:p>
            <a:pPr marL="0" indent="0">
              <a:lnSpc>
                <a:spcPct val="80000"/>
              </a:lnSpc>
              <a:buNone/>
            </a:pPr>
            <a:endParaRPr lang="en-US" sz="2400" dirty="0" smtClean="0"/>
          </a:p>
          <a:p>
            <a:pPr marL="0" indent="0">
              <a:lnSpc>
                <a:spcPct val="80000"/>
              </a:lnSpc>
              <a:buNone/>
            </a:pPr>
            <a:r>
              <a:rPr lang="en-US" sz="2600" b="1" dirty="0"/>
              <a:t>Amanda Gaston, MAT</a:t>
            </a:r>
          </a:p>
          <a:p>
            <a:pPr marL="0" indent="0">
              <a:lnSpc>
                <a:spcPct val="80000"/>
              </a:lnSpc>
              <a:buNone/>
            </a:pPr>
            <a:r>
              <a:rPr lang="en-US" sz="2400" dirty="0"/>
              <a:t>It’s Your Game Project Coordinator</a:t>
            </a:r>
          </a:p>
          <a:p>
            <a:pPr marL="609600" indent="-609600">
              <a:lnSpc>
                <a:spcPct val="80000"/>
              </a:lnSpc>
              <a:buNone/>
            </a:pPr>
            <a:r>
              <a:rPr lang="en-US" sz="2400" dirty="0"/>
              <a:t>agaston@npaihb.org</a:t>
            </a:r>
          </a:p>
          <a:p>
            <a:pPr marL="0" indent="0">
              <a:lnSpc>
                <a:spcPct val="80000"/>
              </a:lnSpc>
              <a:buNone/>
            </a:pPr>
            <a:endParaRPr lang="en-US" sz="2400" dirty="0" smtClean="0"/>
          </a:p>
          <a:p>
            <a:pPr marL="609600" indent="-609600">
              <a:lnSpc>
                <a:spcPct val="80000"/>
              </a:lnSpc>
              <a:spcAft>
                <a:spcPts val="600"/>
              </a:spcAft>
              <a:buNone/>
            </a:pPr>
            <a:r>
              <a:rPr lang="en-US" sz="2400" dirty="0" smtClean="0"/>
              <a:t>NPAIHB:  </a:t>
            </a:r>
            <a:r>
              <a:rPr lang="en-US" sz="2000" dirty="0" smtClean="0">
                <a:solidFill>
                  <a:schemeClr val="accent5">
                    <a:lumMod val="50000"/>
                  </a:schemeClr>
                </a:solidFill>
              </a:rPr>
              <a:t>www.npaihb.org</a:t>
            </a:r>
            <a:endParaRPr lang="en-US" sz="2400" dirty="0" smtClean="0">
              <a:solidFill>
                <a:schemeClr val="accent5">
                  <a:lumMod val="50000"/>
                </a:schemeClr>
              </a:solidFill>
            </a:endParaRPr>
          </a:p>
          <a:p>
            <a:pPr marL="609600" indent="-609600">
              <a:lnSpc>
                <a:spcPct val="80000"/>
              </a:lnSpc>
              <a:buNone/>
            </a:pPr>
            <a:r>
              <a:rPr lang="en-US" sz="2400" dirty="0" smtClean="0"/>
              <a:t>THRIVE: </a:t>
            </a:r>
            <a:r>
              <a:rPr lang="en-US" sz="2000" dirty="0">
                <a:solidFill>
                  <a:schemeClr val="accent5">
                    <a:lumMod val="50000"/>
                  </a:schemeClr>
                </a:solidFill>
              </a:rPr>
              <a:t>www.npaihb.org/epicenter/</a:t>
            </a:r>
          </a:p>
          <a:p>
            <a:pPr marL="609600" indent="-609600">
              <a:lnSpc>
                <a:spcPct val="80000"/>
              </a:lnSpc>
              <a:spcAft>
                <a:spcPts val="600"/>
              </a:spcAft>
              <a:buNone/>
            </a:pPr>
            <a:r>
              <a:rPr lang="en-US" sz="2000" dirty="0">
                <a:solidFill>
                  <a:schemeClr val="accent5">
                    <a:lumMod val="50000"/>
                  </a:schemeClr>
                </a:solidFill>
              </a:rPr>
              <a:t>		 </a:t>
            </a:r>
            <a:r>
              <a:rPr lang="en-US" sz="2000" dirty="0" smtClean="0">
                <a:solidFill>
                  <a:schemeClr val="accent5">
                    <a:lumMod val="50000"/>
                  </a:schemeClr>
                </a:solidFill>
              </a:rPr>
              <a:t>      project/thrive</a:t>
            </a:r>
            <a:endParaRPr lang="en-US" sz="2000" dirty="0">
              <a:solidFill>
                <a:schemeClr val="accent5">
                  <a:lumMod val="50000"/>
                </a:schemeClr>
              </a:solidFill>
            </a:endParaRPr>
          </a:p>
          <a:p>
            <a:pPr marL="609600" indent="-609600">
              <a:lnSpc>
                <a:spcPct val="80000"/>
              </a:lnSpc>
              <a:buNone/>
            </a:pPr>
            <a:r>
              <a:rPr lang="en-US" sz="2400" dirty="0" smtClean="0"/>
              <a:t>PRT: 	</a:t>
            </a:r>
            <a:r>
              <a:rPr lang="en-US" sz="2000" dirty="0" smtClean="0">
                <a:solidFill>
                  <a:schemeClr val="accent5">
                    <a:lumMod val="50000"/>
                  </a:schemeClr>
                </a:solidFill>
              </a:rPr>
              <a:t>www.npaihb.org/epicenter/</a:t>
            </a:r>
          </a:p>
          <a:p>
            <a:pPr marL="609600" indent="-609600">
              <a:lnSpc>
                <a:spcPct val="80000"/>
              </a:lnSpc>
              <a:spcAft>
                <a:spcPts val="600"/>
              </a:spcAft>
              <a:buNone/>
            </a:pPr>
            <a:r>
              <a:rPr lang="en-US" sz="2000" dirty="0" smtClean="0">
                <a:solidFill>
                  <a:schemeClr val="accent5">
                    <a:lumMod val="50000"/>
                  </a:schemeClr>
                </a:solidFill>
              </a:rPr>
              <a:t>		project/</a:t>
            </a:r>
            <a:r>
              <a:rPr lang="en-US" sz="2000" dirty="0" err="1" smtClean="0">
                <a:solidFill>
                  <a:schemeClr val="accent5">
                    <a:lumMod val="50000"/>
                  </a:schemeClr>
                </a:solidFill>
              </a:rPr>
              <a:t>project_red_talon</a:t>
            </a:r>
            <a:r>
              <a:rPr lang="en-US" sz="2000" dirty="0" smtClean="0">
                <a:solidFill>
                  <a:schemeClr val="accent5">
                    <a:lumMod val="50000"/>
                  </a:schemeClr>
                </a:solidFill>
              </a:rPr>
              <a:t>/</a:t>
            </a:r>
            <a:endParaRPr lang="en-US" sz="2400" dirty="0" smtClean="0">
              <a:solidFill>
                <a:schemeClr val="accent5">
                  <a:lumMod val="50000"/>
                </a:schemeClr>
              </a:solidFill>
            </a:endParaRPr>
          </a:p>
          <a:p>
            <a:pPr marL="609600" indent="-609600">
              <a:lnSpc>
                <a:spcPct val="80000"/>
              </a:lnSpc>
              <a:buNone/>
            </a:pPr>
            <a:endParaRPr lang="en-US" sz="2400" dirty="0" smtClean="0"/>
          </a:p>
          <a:p>
            <a:endParaRPr lang="en-US" dirty="0"/>
          </a:p>
        </p:txBody>
      </p:sp>
      <p:sp>
        <p:nvSpPr>
          <p:cNvPr id="2" name="Title 1"/>
          <p:cNvSpPr>
            <a:spLocks noGrp="1"/>
          </p:cNvSpPr>
          <p:nvPr>
            <p:ph type="title"/>
          </p:nvPr>
        </p:nvSpPr>
        <p:spPr/>
        <p:txBody>
          <a:bodyPr/>
          <a:lstStyle/>
          <a:p>
            <a:r>
              <a:rPr lang="en-US" dirty="0" smtClean="0"/>
              <a:t>Northwest Portland Area Indian Health Board</a:t>
            </a:r>
            <a:endParaRPr lang="en-US" dirty="0"/>
          </a:p>
        </p:txBody>
      </p:sp>
      <p:sp>
        <p:nvSpPr>
          <p:cNvPr id="3" name="Text Placeholder 2"/>
          <p:cNvSpPr>
            <a:spLocks noGrp="1"/>
          </p:cNvSpPr>
          <p:nvPr>
            <p:ph type="body" idx="2"/>
          </p:nvPr>
        </p:nvSpPr>
        <p:spPr/>
        <p:txBody>
          <a:bodyPr/>
          <a:lstStyle/>
          <a:p>
            <a:r>
              <a:rPr lang="en-US" dirty="0" smtClean="0"/>
              <a:t>Indian Leadership for Indian Health</a:t>
            </a:r>
            <a:endParaRPr lang="en-US" dirty="0"/>
          </a:p>
        </p:txBody>
      </p:sp>
    </p:spTree>
    <p:custDataLst>
      <p:tags r:id="rId1"/>
    </p:custDataLst>
    <p:extLst>
      <p:ext uri="{BB962C8B-B14F-4D97-AF65-F5344CB8AC3E}">
        <p14:creationId xmlns:p14="http://schemas.microsoft.com/office/powerpoint/2010/main" val="58453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1000" y="1752600"/>
            <a:ext cx="8458200" cy="38862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4" name="Text Box 10"/>
          <p:cNvSpPr txBox="1">
            <a:spLocks noChangeArrowheads="1"/>
          </p:cNvSpPr>
          <p:nvPr/>
        </p:nvSpPr>
        <p:spPr bwMode="auto">
          <a:xfrm>
            <a:off x="381000" y="801469"/>
            <a:ext cx="8458200" cy="646331"/>
          </a:xfrm>
          <a:prstGeom prst="rect">
            <a:avLst/>
          </a:prstGeom>
          <a:noFill/>
          <a:ln w="9525">
            <a:noFill/>
            <a:miter lim="800000"/>
            <a:headEnd/>
            <a:tailEnd/>
          </a:ln>
        </p:spPr>
        <p:txBody>
          <a:bodyPr>
            <a:spAutoFit/>
          </a:bodyPr>
          <a:lstStyle/>
          <a:p>
            <a:pPr algn="ctr">
              <a:spcBef>
                <a:spcPct val="50000"/>
              </a:spcBef>
            </a:pPr>
            <a:r>
              <a:rPr lang="en-US" sz="3600" b="1" dirty="0" smtClean="0"/>
              <a:t>New AI/AN HIV Diagnoses - 2005</a:t>
            </a:r>
            <a:endParaRPr lang="en-US" sz="3600" dirty="0"/>
          </a:p>
        </p:txBody>
      </p:sp>
      <p:graphicFrame>
        <p:nvGraphicFramePr>
          <p:cNvPr id="8" name="Chart 7"/>
          <p:cNvGraphicFramePr/>
          <p:nvPr/>
        </p:nvGraphicFramePr>
        <p:xfrm>
          <a:off x="4724400" y="1524000"/>
          <a:ext cx="4038600" cy="4419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457200" y="1752600"/>
          <a:ext cx="4114800" cy="39624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pic>
        <p:nvPicPr>
          <p:cNvPr id="23555" name="Picture 3" descr="Large_SugarSpice"/>
          <p:cNvPicPr>
            <a:picLocks noChangeAspect="1" noChangeArrowheads="1"/>
          </p:cNvPicPr>
          <p:nvPr/>
        </p:nvPicPr>
        <p:blipFill>
          <a:blip r:embed="rId4" cstate="print"/>
          <a:srcRect/>
          <a:stretch>
            <a:fillRect/>
          </a:stretch>
        </p:blipFill>
        <p:spPr bwMode="auto">
          <a:xfrm>
            <a:off x="138346" y="168500"/>
            <a:ext cx="8845144" cy="6308500"/>
          </a:xfrm>
          <a:prstGeom prst="rect">
            <a:avLst/>
          </a:prstGeom>
          <a:noFill/>
          <a:ln w="9525">
            <a:noFill/>
            <a:miter lim="800000"/>
            <a:headEnd/>
            <a:tailEnd/>
          </a:ln>
        </p:spPr>
      </p:pic>
      <p:sp>
        <p:nvSpPr>
          <p:cNvPr id="23556" name="Text Box 4"/>
          <p:cNvSpPr txBox="1">
            <a:spLocks noChangeArrowheads="1"/>
          </p:cNvSpPr>
          <p:nvPr/>
        </p:nvSpPr>
        <p:spPr bwMode="auto">
          <a:xfrm>
            <a:off x="7391400" y="6461125"/>
            <a:ext cx="1752600" cy="396875"/>
          </a:xfrm>
          <a:prstGeom prst="rect">
            <a:avLst/>
          </a:prstGeom>
          <a:noFill/>
          <a:ln w="12700" cap="sq">
            <a:noFill/>
            <a:miter lim="800000"/>
            <a:headEnd type="none" w="sm" len="sm"/>
            <a:tailEnd type="none" w="sm" len="sm"/>
          </a:ln>
        </p:spPr>
        <p:txBody>
          <a:bodyPr>
            <a:spAutoFit/>
          </a:bodyPr>
          <a:lstStyle/>
          <a:p>
            <a:pPr>
              <a:spcBef>
                <a:spcPct val="50000"/>
              </a:spcBef>
            </a:pPr>
            <a:r>
              <a:rPr lang="en-US" sz="1000">
                <a:solidFill>
                  <a:schemeClr val="bg2"/>
                </a:solidFill>
                <a:latin typeface="Arial" charset="0"/>
              </a:rPr>
              <a:t>Copyright © 2001-2004 Campaign for Our Children </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1"/>
                </a:solidFill>
              </a:rPr>
              <a:t>STD: </a:t>
            </a:r>
            <a:r>
              <a:rPr lang="en-US" dirty="0" smtClean="0"/>
              <a:t>Transmission</a:t>
            </a:r>
            <a:endParaRPr lang="en-US" dirty="0"/>
          </a:p>
        </p:txBody>
      </p:sp>
      <p:graphicFrame>
        <p:nvGraphicFramePr>
          <p:cNvPr id="5" name="Diagram 4"/>
          <p:cNvGraphicFramePr/>
          <p:nvPr/>
        </p:nvGraphicFramePr>
        <p:xfrm>
          <a:off x="1708210" y="1219200"/>
          <a:ext cx="57150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Text Box 5"/>
          <p:cNvSpPr txBox="1">
            <a:spLocks noChangeArrowheads="1"/>
          </p:cNvSpPr>
          <p:nvPr/>
        </p:nvSpPr>
        <p:spPr bwMode="auto">
          <a:xfrm>
            <a:off x="838200" y="1765685"/>
            <a:ext cx="7620000" cy="3933384"/>
          </a:xfrm>
          <a:prstGeom prst="rect">
            <a:avLst/>
          </a:prstGeom>
          <a:noFill/>
          <a:ln w="12700" cap="sq">
            <a:noFill/>
            <a:miter lim="800000"/>
            <a:headEnd type="none" w="sm" len="sm"/>
            <a:tailEnd type="none" w="sm" len="sm"/>
          </a:ln>
          <a:effectLst/>
        </p:spPr>
        <p:txBody>
          <a:bodyPr>
            <a:spAutoFit/>
          </a:bodyPr>
          <a:lstStyle/>
          <a:p>
            <a:pPr marL="274320" indent="-274320">
              <a:spcBef>
                <a:spcPct val="20000"/>
              </a:spcBef>
              <a:buClr>
                <a:schemeClr val="accent1"/>
              </a:buClr>
              <a:buSzPct val="85000"/>
              <a:buFont typeface="Wingdings 2"/>
              <a:buChar char=""/>
            </a:pPr>
            <a:r>
              <a:rPr lang="en-US" sz="3600" dirty="0"/>
              <a:t>Most STDs do </a:t>
            </a:r>
            <a:r>
              <a:rPr lang="en-US" sz="3600" b="1" u="sng" dirty="0">
                <a:solidFill>
                  <a:schemeClr val="accent1">
                    <a:lumMod val="75000"/>
                  </a:schemeClr>
                </a:solidFill>
              </a:rPr>
              <a:t>not</a:t>
            </a:r>
            <a:r>
              <a:rPr lang="en-US" sz="3600" dirty="0"/>
              <a:t> produce noticeable signs or </a:t>
            </a:r>
            <a:r>
              <a:rPr lang="en-US" sz="3600" dirty="0" smtClean="0"/>
              <a:t>symptoms.</a:t>
            </a:r>
          </a:p>
          <a:p>
            <a:pPr marL="274320" indent="-274320">
              <a:spcBef>
                <a:spcPct val="20000"/>
              </a:spcBef>
              <a:buClr>
                <a:schemeClr val="accent1"/>
              </a:buClr>
              <a:buSzPct val="85000"/>
              <a:buFont typeface="Wingdings 2"/>
              <a:buChar char=""/>
            </a:pPr>
            <a:endParaRPr lang="en-US" sz="1600" dirty="0" smtClean="0"/>
          </a:p>
          <a:p>
            <a:pPr marL="274320" indent="-274320">
              <a:spcBef>
                <a:spcPct val="20000"/>
              </a:spcBef>
              <a:buClr>
                <a:schemeClr val="accent1"/>
              </a:buClr>
              <a:buSzPct val="85000"/>
              <a:buFont typeface="Wingdings 2"/>
              <a:buChar char=""/>
            </a:pPr>
            <a:r>
              <a:rPr lang="en-US" sz="3600" dirty="0" smtClean="0"/>
              <a:t>75% of women and 50% of men with </a:t>
            </a:r>
            <a:r>
              <a:rPr lang="en-US" sz="3600" dirty="0" err="1" smtClean="0"/>
              <a:t>chlamydia</a:t>
            </a:r>
            <a:r>
              <a:rPr lang="en-US" sz="3600" dirty="0" smtClean="0"/>
              <a:t> have </a:t>
            </a:r>
            <a:r>
              <a:rPr lang="en-US" sz="3600" b="1" u="sng" dirty="0" smtClean="0">
                <a:solidFill>
                  <a:schemeClr val="accent1">
                    <a:lumMod val="75000"/>
                  </a:schemeClr>
                </a:solidFill>
              </a:rPr>
              <a:t>no</a:t>
            </a:r>
            <a:r>
              <a:rPr lang="en-US" sz="3600" dirty="0" smtClean="0">
                <a:solidFill>
                  <a:schemeClr val="accent1">
                    <a:lumMod val="75000"/>
                  </a:schemeClr>
                </a:solidFill>
              </a:rPr>
              <a:t> </a:t>
            </a:r>
            <a:r>
              <a:rPr lang="en-US" sz="3600" dirty="0" smtClean="0"/>
              <a:t>signs or symptoms. </a:t>
            </a:r>
          </a:p>
          <a:p>
            <a:pPr marL="274320" indent="-274320">
              <a:spcBef>
                <a:spcPct val="20000"/>
              </a:spcBef>
              <a:buClr>
                <a:schemeClr val="accent1"/>
              </a:buClr>
              <a:buSzPct val="85000"/>
              <a:buFont typeface="Wingdings 2"/>
              <a:buChar char=""/>
            </a:pPr>
            <a:endParaRPr lang="en-US" sz="3600" dirty="0"/>
          </a:p>
        </p:txBody>
      </p:sp>
      <p:sp>
        <p:nvSpPr>
          <p:cNvPr id="3" name="Title 2"/>
          <p:cNvSpPr>
            <a:spLocks noGrp="1"/>
          </p:cNvSpPr>
          <p:nvPr>
            <p:ph type="title"/>
          </p:nvPr>
        </p:nvSpPr>
        <p:spPr/>
        <p:txBody>
          <a:bodyPr/>
          <a:lstStyle/>
          <a:p>
            <a:r>
              <a:rPr lang="en-US" dirty="0" smtClean="0"/>
              <a:t>Most Infections are </a:t>
            </a:r>
            <a:r>
              <a:rPr lang="en-US" b="1" dirty="0" smtClean="0">
                <a:solidFill>
                  <a:schemeClr val="accent1">
                    <a:lumMod val="75000"/>
                  </a:schemeClr>
                </a:solidFill>
              </a:rPr>
              <a:t>Silent!</a:t>
            </a:r>
            <a:endParaRPr lang="en-US" dirty="0">
              <a:solidFill>
                <a:schemeClr val="accent1"/>
              </a:solidFill>
            </a:endParaRP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381000" y="2610076"/>
            <a:ext cx="8382000" cy="2419124"/>
          </a:xfrm>
          <a:prstGeom prst="rect">
            <a:avLst/>
          </a:prstGeom>
          <a:noFill/>
          <a:ln w="9525">
            <a:noFill/>
            <a:miter lim="800000"/>
            <a:headEnd/>
            <a:tailEnd/>
          </a:ln>
        </p:spPr>
        <p:txBody>
          <a:bodyPr wrap="square">
            <a:spAutoFit/>
          </a:bodyPr>
          <a:lstStyle/>
          <a:p>
            <a:pPr marL="274320" indent="-274320">
              <a:spcBef>
                <a:spcPct val="20000"/>
              </a:spcBef>
              <a:buClr>
                <a:schemeClr val="accent1"/>
              </a:buClr>
              <a:buSzPct val="85000"/>
              <a:buFont typeface="Wingdings 2"/>
              <a:buChar char=""/>
            </a:pPr>
            <a:r>
              <a:rPr lang="en-US" sz="3600" dirty="0"/>
              <a:t>In the Northwest, over </a:t>
            </a:r>
            <a:r>
              <a:rPr lang="en-US" sz="3600" b="1" dirty="0" smtClean="0">
                <a:solidFill>
                  <a:schemeClr val="accent1">
                    <a:lumMod val="75000"/>
                  </a:schemeClr>
                </a:solidFill>
              </a:rPr>
              <a:t>700</a:t>
            </a:r>
            <a:r>
              <a:rPr lang="en-US" sz="3600" dirty="0" smtClean="0"/>
              <a:t> </a:t>
            </a:r>
            <a:r>
              <a:rPr lang="en-US" sz="3600" dirty="0"/>
              <a:t>Native youths age 10-24 years were diagnosed with chlamydia in </a:t>
            </a:r>
            <a:r>
              <a:rPr lang="en-US" sz="3600" dirty="0" smtClean="0"/>
              <a:t>2009. </a:t>
            </a:r>
            <a:endParaRPr lang="en-US" sz="3600" dirty="0" smtClean="0"/>
          </a:p>
          <a:p>
            <a:pPr marL="274320" indent="-274320">
              <a:spcBef>
                <a:spcPct val="20000"/>
              </a:spcBef>
              <a:buClr>
                <a:schemeClr val="accent1"/>
              </a:buClr>
              <a:buSzPct val="85000"/>
              <a:buFont typeface="Wingdings 2"/>
              <a:buChar char=""/>
            </a:pPr>
            <a:endParaRPr lang="en-US" sz="3600" dirty="0"/>
          </a:p>
        </p:txBody>
      </p:sp>
      <p:sp>
        <p:nvSpPr>
          <p:cNvPr id="4" name="Title 3"/>
          <p:cNvSpPr>
            <a:spLocks noGrp="1"/>
          </p:cNvSpPr>
          <p:nvPr>
            <p:ph type="title"/>
          </p:nvPr>
        </p:nvSpPr>
        <p:spPr/>
        <p:txBody>
          <a:bodyPr/>
          <a:lstStyle/>
          <a:p>
            <a:r>
              <a:rPr lang="en-US" dirty="0" smtClean="0"/>
              <a:t>NW Rates: Youth Impact</a:t>
            </a:r>
            <a:endParaRPr lang="en-US" dirty="0"/>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381000" y="304800"/>
            <a:ext cx="8153400" cy="914400"/>
          </a:xfrm>
        </p:spPr>
        <p:txBody>
          <a:bodyPr/>
          <a:lstStyle/>
          <a:p>
            <a:r>
              <a:rPr lang="en-US" sz="4400" dirty="0" smtClean="0"/>
              <a:t>Are STDs Serious?</a:t>
            </a:r>
            <a:endParaRPr lang="en-US" sz="4400" dirty="0"/>
          </a:p>
        </p:txBody>
      </p:sp>
      <p:sp>
        <p:nvSpPr>
          <p:cNvPr id="204803" name="Rectangle 3"/>
          <p:cNvSpPr>
            <a:spLocks noGrp="1" noChangeArrowheads="1"/>
          </p:cNvSpPr>
          <p:nvPr>
            <p:ph type="body" idx="1"/>
          </p:nvPr>
        </p:nvSpPr>
        <p:spPr>
          <a:xfrm>
            <a:off x="381000" y="1905000"/>
            <a:ext cx="8305800" cy="5410200"/>
          </a:xfrm>
          <a:effectLst/>
        </p:spPr>
        <p:txBody>
          <a:bodyPr>
            <a:normAutofit/>
          </a:bodyPr>
          <a:lstStyle/>
          <a:p>
            <a:r>
              <a:rPr lang="en-US" sz="3600" b="1" dirty="0">
                <a:solidFill>
                  <a:schemeClr val="accent1">
                    <a:lumMod val="75000"/>
                  </a:schemeClr>
                </a:solidFill>
              </a:rPr>
              <a:t>Yes. </a:t>
            </a:r>
            <a:r>
              <a:rPr lang="en-US" sz="3600" dirty="0" smtClean="0"/>
              <a:t>STDs are the most </a:t>
            </a:r>
            <a:r>
              <a:rPr lang="en-US" sz="3600" b="1" dirty="0" smtClean="0">
                <a:solidFill>
                  <a:schemeClr val="accent1">
                    <a:lumMod val="75000"/>
                  </a:schemeClr>
                </a:solidFill>
              </a:rPr>
              <a:t>preventable</a:t>
            </a:r>
            <a:r>
              <a:rPr lang="en-US" sz="3600" dirty="0" smtClean="0"/>
              <a:t> cause of infertility in the U.S. </a:t>
            </a:r>
          </a:p>
          <a:p>
            <a:endParaRPr lang="en-US" sz="3600" b="1" dirty="0" smtClean="0">
              <a:solidFill>
                <a:schemeClr val="accent1">
                  <a:lumMod val="75000"/>
                </a:schemeClr>
              </a:solidFill>
            </a:endParaRPr>
          </a:p>
          <a:p>
            <a:r>
              <a:rPr lang="en-US" sz="3600" b="0" dirty="0" smtClean="0"/>
              <a:t>Without treatment, </a:t>
            </a:r>
            <a:r>
              <a:rPr lang="en-US" sz="3600" b="0" dirty="0" err="1" smtClean="0"/>
              <a:t>chlamydia</a:t>
            </a:r>
            <a:r>
              <a:rPr lang="en-US" sz="3600" b="0" dirty="0" smtClean="0"/>
              <a:t> and gonorrhea can </a:t>
            </a:r>
            <a:r>
              <a:rPr lang="en-US" sz="3600" b="0" dirty="0"/>
              <a:t>cause permanent damage to the reproductive </a:t>
            </a:r>
            <a:r>
              <a:rPr lang="en-US" sz="3600" b="0" dirty="0" smtClean="0"/>
              <a:t>organs.</a:t>
            </a:r>
          </a:p>
          <a:p>
            <a:endParaRPr lang="en-US" sz="3600" b="0" dirty="0" smtClean="0"/>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6392</TotalTime>
  <Words>956</Words>
  <Application>Microsoft Office PowerPoint</Application>
  <PresentationFormat>On-screen Show (4:3)</PresentationFormat>
  <Paragraphs>187</Paragraphs>
  <Slides>36</Slides>
  <Notes>30</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Civic</vt:lpstr>
      <vt:lpstr>BlackTie</vt:lpstr>
      <vt:lpstr>Project Red Talon</vt:lpstr>
      <vt:lpstr>Project Red Talon: Four Objectives</vt:lpstr>
      <vt:lpstr>PowerPoint Presentation</vt:lpstr>
      <vt:lpstr>PowerPoint Presentation</vt:lpstr>
      <vt:lpstr>PowerPoint Presentation</vt:lpstr>
      <vt:lpstr>STD: Transmission</vt:lpstr>
      <vt:lpstr>Most Infections are Silent!</vt:lpstr>
      <vt:lpstr>NW Rates: Youth Impact</vt:lpstr>
      <vt:lpstr>Are STDs Serious?</vt:lpstr>
      <vt:lpstr>PowerPoint Presentation</vt:lpstr>
      <vt:lpstr>Project Red Talon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Your Game…Keep It Real</vt:lpstr>
      <vt:lpstr>It’s Your Game</vt:lpstr>
      <vt:lpstr>IYG Tech: Lessons &amp; Topics</vt:lpstr>
      <vt:lpstr>Project Red Talon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Northwest Portland Area Indian Health Board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Scraig</dc:creator>
  <cp:lastModifiedBy>Stephanie Craig</cp:lastModifiedBy>
  <cp:revision>181</cp:revision>
  <dcterms:created xsi:type="dcterms:W3CDTF">2009-02-09T20:07:18Z</dcterms:created>
  <dcterms:modified xsi:type="dcterms:W3CDTF">2012-05-06T20:19:22Z</dcterms:modified>
</cp:coreProperties>
</file>